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324" r:id="rId2"/>
    <p:sldId id="372" r:id="rId3"/>
    <p:sldId id="403" r:id="rId4"/>
    <p:sldId id="273" r:id="rId5"/>
    <p:sldId id="406" r:id="rId6"/>
    <p:sldId id="330" r:id="rId7"/>
    <p:sldId id="281" r:id="rId8"/>
    <p:sldId id="401" r:id="rId9"/>
    <p:sldId id="329" r:id="rId10"/>
    <p:sldId id="402" r:id="rId11"/>
    <p:sldId id="258" r:id="rId12"/>
    <p:sldId id="274" r:id="rId13"/>
    <p:sldId id="399" r:id="rId14"/>
    <p:sldId id="396" r:id="rId15"/>
    <p:sldId id="414" r:id="rId16"/>
    <p:sldId id="260" r:id="rId17"/>
    <p:sldId id="342" r:id="rId18"/>
    <p:sldId id="343" r:id="rId19"/>
    <p:sldId id="377" r:id="rId20"/>
    <p:sldId id="378" r:id="rId21"/>
    <p:sldId id="379" r:id="rId22"/>
    <p:sldId id="354" r:id="rId23"/>
    <p:sldId id="376" r:id="rId24"/>
    <p:sldId id="404" r:id="rId25"/>
    <p:sldId id="405" r:id="rId26"/>
    <p:sldId id="380" r:id="rId27"/>
    <p:sldId id="347" r:id="rId28"/>
    <p:sldId id="382" r:id="rId29"/>
    <p:sldId id="381" r:id="rId30"/>
    <p:sldId id="369" r:id="rId31"/>
    <p:sldId id="367" r:id="rId32"/>
    <p:sldId id="263" r:id="rId33"/>
    <p:sldId id="368" r:id="rId34"/>
    <p:sldId id="370" r:id="rId35"/>
    <p:sldId id="371" r:id="rId36"/>
    <p:sldId id="383" r:id="rId37"/>
    <p:sldId id="386" r:id="rId38"/>
    <p:sldId id="387" r:id="rId39"/>
    <p:sldId id="388" r:id="rId40"/>
    <p:sldId id="389" r:id="rId41"/>
    <p:sldId id="390" r:id="rId42"/>
    <p:sldId id="391" r:id="rId43"/>
    <p:sldId id="275" r:id="rId44"/>
    <p:sldId id="411" r:id="rId45"/>
    <p:sldId id="408" r:id="rId46"/>
    <p:sldId id="331" r:id="rId47"/>
    <p:sldId id="407" r:id="rId48"/>
    <p:sldId id="412" r:id="rId49"/>
    <p:sldId id="413" r:id="rId50"/>
    <p:sldId id="410" r:id="rId51"/>
    <p:sldId id="277" r:id="rId52"/>
    <p:sldId id="279" r:id="rId53"/>
    <p:sldId id="280" r:id="rId54"/>
    <p:sldId id="267" r:id="rId55"/>
    <p:sldId id="346" r:id="rId56"/>
    <p:sldId id="268" r:id="rId57"/>
    <p:sldId id="272" r:id="rId58"/>
  </p:sldIdLst>
  <p:sldSz cx="12192000" cy="6858000"/>
  <p:notesSz cx="6858000" cy="9144000"/>
  <p:embeddedFontLst>
    <p:embeddedFont>
      <p:font typeface="나눔바른고딕" panose="020B0600000101010101" charset="-127"/>
      <p:regular r:id="rId60"/>
      <p:bold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배달의민족 을지로체 TTF" panose="020B0600000101010101" pitchFamily="50" charset="-127"/>
      <p:regular r:id="rId64"/>
    </p:embeddedFont>
    <p:embeddedFont>
      <p:font typeface="배달의민족 한나체 Air" panose="020B0600000101010101" pitchFamily="50" charset="-127"/>
      <p:regular r:id="rId65"/>
    </p:embeddedFont>
    <p:embeddedFont>
      <p:font typeface="배달의민족 한나체 Pro" panose="020B0600000101010101" pitchFamily="50" charset="-127"/>
      <p:regular r:id="rId66"/>
    </p:embeddedFont>
    <p:embeddedFont>
      <p:font typeface="에스코어 드림 1 Thin" panose="020B0403030302020204" pitchFamily="34" charset="-127"/>
      <p:regular r:id="rId67"/>
    </p:embeddedFont>
    <p:embeddedFont>
      <p:font typeface="에스코어 드림 2 ExtraLight" panose="020B0203030302020204" pitchFamily="34" charset="-127"/>
      <p:regular r:id="rId68"/>
    </p:embeddedFont>
    <p:embeddedFont>
      <p:font typeface="에스코어 드림 3 Light" panose="020B0303030302020204" pitchFamily="34" charset="-127"/>
      <p:regular r:id="rId69"/>
    </p:embeddedFont>
    <p:embeddedFont>
      <p:font typeface="에스코어 드림 4 Regular" panose="020B0503030302020204" pitchFamily="34" charset="-127"/>
      <p:regular r:id="rId70"/>
    </p:embeddedFont>
    <p:embeddedFont>
      <p:font typeface="에스코어 드림 5 Medium" panose="020B0503030302020204" pitchFamily="34" charset="-127"/>
      <p:regular r:id="rId71"/>
    </p:embeddedFont>
    <p:embeddedFont>
      <p:font typeface="에스코어 드림 6 Bold" panose="020B0703030302020204" pitchFamily="34" charset="-127"/>
      <p:bold r:id="rId72"/>
    </p:embeddedFont>
    <p:embeddedFont>
      <p:font typeface="에스코어 드림 7 ExtraBold" panose="020B0803030302020204" pitchFamily="34" charset="-127"/>
      <p:bold r:id="rId73"/>
    </p:embeddedFont>
    <p:embeddedFont>
      <p:font typeface="에스코어 드림 8 Heavy" panose="020B0903030302020204" pitchFamily="34" charset="-127"/>
      <p:bold r:id="rId74"/>
    </p:embeddedFont>
    <p:embeddedFont>
      <p:font typeface="함초롬바탕" panose="02030604000101010101" pitchFamily="18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64" autoAdjust="0"/>
  </p:normalViewPr>
  <p:slideViewPr>
    <p:cSldViewPr snapToGrid="0">
      <p:cViewPr varScale="1">
        <p:scale>
          <a:sx n="69" d="100"/>
          <a:sy n="69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작년</c:v>
                </c:pt>
              </c:strCache>
            </c:strRef>
          </c:tx>
          <c:spPr>
            <a:solidFill>
              <a:srgbClr val="BACCF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21-440A-869A-DFC415F4C7C4}"/>
              </c:ext>
            </c:extLst>
          </c:dPt>
          <c:cat>
            <c:strRef>
              <c:f>Sheet1!$A$2</c:f>
              <c:strCache>
                <c:ptCount val="1"/>
                <c:pt idx="0">
                  <c:v>OTT플랫폼시장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1-4A1F-8FAF-3950EE7475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올해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491-4A1F-8FAF-3950EE74754F}"/>
              </c:ext>
            </c:extLst>
          </c:dPt>
          <c:cat>
            <c:strRef>
              <c:f>Sheet1!$A$2</c:f>
              <c:strCache>
                <c:ptCount val="1"/>
                <c:pt idx="0">
                  <c:v>OTT플랫폼시장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91-4A1F-8FAF-3950EE747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6"/>
        <c:overlap val="-27"/>
        <c:axId val="1207637087"/>
        <c:axId val="1147376127"/>
      </c:barChart>
      <c:catAx>
        <c:axId val="120763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7376127"/>
        <c:crosses val="autoZero"/>
        <c:auto val="1"/>
        <c:lblAlgn val="ctr"/>
        <c:lblOffset val="100"/>
        <c:noMultiLvlLbl val="0"/>
      </c:catAx>
      <c:valAx>
        <c:axId val="114737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763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2.2674490919987217E-2"/>
          <c:y val="0.60551422679821865"/>
          <c:w val="0.23141589400478921"/>
          <c:h val="9.8959302908367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작년</c:v>
                </c:pt>
              </c:strCache>
            </c:strRef>
          </c:tx>
          <c:spPr>
            <a:solidFill>
              <a:srgbClr val="BACCF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21-440A-869A-DFC415F4C7C4}"/>
              </c:ext>
            </c:extLst>
          </c:dPt>
          <c:cat>
            <c:strRef>
              <c:f>Sheet1!$A$2</c:f>
              <c:strCache>
                <c:ptCount val="1"/>
                <c:pt idx="0">
                  <c:v>OTT플랫폼시장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1-4A1F-8FAF-3950EE7475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올해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491-4A1F-8FAF-3950EE74754F}"/>
              </c:ext>
            </c:extLst>
          </c:dPt>
          <c:cat>
            <c:strRef>
              <c:f>Sheet1!$A$2</c:f>
              <c:strCache>
                <c:ptCount val="1"/>
                <c:pt idx="0">
                  <c:v>OTT플랫폼시장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91-4A1F-8FAF-3950EE747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6"/>
        <c:overlap val="-27"/>
        <c:axId val="1207637087"/>
        <c:axId val="1147376127"/>
      </c:barChart>
      <c:catAx>
        <c:axId val="120763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7376127"/>
        <c:crosses val="autoZero"/>
        <c:auto val="1"/>
        <c:lblAlgn val="ctr"/>
        <c:lblOffset val="100"/>
        <c:noMultiLvlLbl val="0"/>
      </c:catAx>
      <c:valAx>
        <c:axId val="114737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763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2.2674490919987217E-2"/>
          <c:y val="0.60551422679821865"/>
          <c:w val="0.23141589400478921"/>
          <c:h val="9.89593029083671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0.34611</cdr:x>
      <cdr:y>0.73654</cdr:y>
    </cdr:from>
    <cdr:to>
      <cdr:x>0.64205</cdr:x>
      <cdr:y>0.83779</cdr:y>
    </cdr:to>
    <cdr:sp macro="" textlink="">
      <cdr:nvSpPr>
        <cdr:cNvPr id="4" name="직사각형 3">
          <a:extLst xmlns:a="http://schemas.openxmlformats.org/drawingml/2006/main">
            <a:ext uri="{FF2B5EF4-FFF2-40B4-BE49-F238E27FC236}">
              <a16:creationId xmlns:a16="http://schemas.microsoft.com/office/drawing/2014/main" id="{DDF56768-282F-44CE-95D8-D7D0001EF947}"/>
            </a:ext>
          </a:extLst>
        </cdr:cNvPr>
        <cdr:cNvSpPr/>
      </cdr:nvSpPr>
      <cdr:spPr>
        <a:xfrm xmlns:a="http://schemas.openxmlformats.org/drawingml/2006/main">
          <a:off x="1744708" y="2057400"/>
          <a:ext cx="1491800" cy="282804"/>
        </a:xfrm>
        <a:prstGeom xmlns:a="http://schemas.openxmlformats.org/drawingml/2006/main" prst="rect">
          <a:avLst/>
        </a:prstGeom>
        <a:solidFill xmlns:a="http://schemas.openxmlformats.org/drawingml/2006/main">
          <a:srgbClr val="668EFD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0.34611</cdr:x>
      <cdr:y>0.73654</cdr:y>
    </cdr:from>
    <cdr:to>
      <cdr:x>0.64205</cdr:x>
      <cdr:y>0.83779</cdr:y>
    </cdr:to>
    <cdr:sp macro="" textlink="">
      <cdr:nvSpPr>
        <cdr:cNvPr id="4" name="직사각형 3">
          <a:extLst xmlns:a="http://schemas.openxmlformats.org/drawingml/2006/main">
            <a:ext uri="{FF2B5EF4-FFF2-40B4-BE49-F238E27FC236}">
              <a16:creationId xmlns:a16="http://schemas.microsoft.com/office/drawing/2014/main" id="{DDF56768-282F-44CE-95D8-D7D0001EF947}"/>
            </a:ext>
          </a:extLst>
        </cdr:cNvPr>
        <cdr:cNvSpPr/>
      </cdr:nvSpPr>
      <cdr:spPr>
        <a:xfrm xmlns:a="http://schemas.openxmlformats.org/drawingml/2006/main">
          <a:off x="1744708" y="2057400"/>
          <a:ext cx="1491800" cy="282804"/>
        </a:xfrm>
        <a:prstGeom xmlns:a="http://schemas.openxmlformats.org/drawingml/2006/main" prst="rect">
          <a:avLst/>
        </a:prstGeom>
        <a:solidFill xmlns:a="http://schemas.openxmlformats.org/drawingml/2006/main">
          <a:srgbClr val="668EFD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E7F3-7DE8-47A6-B2E7-2E1522F9F1C7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DF5CD-1E31-4F6C-9696-5A2A3A733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4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15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수집 </a:t>
            </a:r>
          </a:p>
          <a:p>
            <a:r>
              <a:rPr lang="en-US" altLang="ko-KR" dirty="0"/>
              <a:t>- OTT 5</a:t>
            </a:r>
            <a:r>
              <a:rPr lang="ko-KR" altLang="en-US" dirty="0"/>
              <a:t>개 선정 이유 첨부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플랫폼 특성 </a:t>
            </a:r>
            <a:r>
              <a:rPr lang="en-US" altLang="ko-KR" dirty="0"/>
              <a:t>/ </a:t>
            </a:r>
            <a:r>
              <a:rPr lang="ko-KR" altLang="en-US" dirty="0"/>
              <a:t>유저 특성 </a:t>
            </a:r>
            <a:r>
              <a:rPr lang="en-US" altLang="ko-KR" dirty="0"/>
              <a:t>/ </a:t>
            </a:r>
            <a:r>
              <a:rPr lang="ko-KR" altLang="en-US" dirty="0"/>
              <a:t>플랫폼 주력 홍보 요소 </a:t>
            </a:r>
            <a:r>
              <a:rPr lang="en-US" altLang="ko-KR" dirty="0"/>
              <a:t>: 3</a:t>
            </a:r>
            <a:r>
              <a:rPr lang="ko-KR" altLang="en-US" dirty="0"/>
              <a:t>가지 수집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네이버 블로그 </a:t>
            </a:r>
            <a:r>
              <a:rPr lang="en-US" altLang="ko-KR" dirty="0"/>
              <a:t>/ </a:t>
            </a:r>
            <a:r>
              <a:rPr lang="ko-KR" altLang="en-US" dirty="0"/>
              <a:t>트위터 </a:t>
            </a:r>
            <a:r>
              <a:rPr lang="en-US" altLang="ko-KR" dirty="0"/>
              <a:t>/ </a:t>
            </a:r>
            <a:r>
              <a:rPr lang="ko-KR" altLang="en-US" dirty="0"/>
              <a:t>뉴스 </a:t>
            </a:r>
            <a:r>
              <a:rPr lang="en-US" altLang="ko-KR" dirty="0"/>
              <a:t>/ </a:t>
            </a:r>
            <a:r>
              <a:rPr lang="ko-KR" altLang="en-US" dirty="0"/>
              <a:t>플랫폼 </a:t>
            </a:r>
            <a:r>
              <a:rPr lang="en-US" altLang="ko-KR" dirty="0"/>
              <a:t>: </a:t>
            </a:r>
            <a:r>
              <a:rPr lang="ko-KR" altLang="en-US" dirty="0"/>
              <a:t>선정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4DE2A-13F2-44A9-87CA-5601B73363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5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정제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토큰화 </a:t>
            </a:r>
            <a:r>
              <a:rPr lang="en-US" altLang="ko-KR" dirty="0"/>
              <a:t>(</a:t>
            </a:r>
            <a:r>
              <a:rPr lang="ko-KR" altLang="en-US" dirty="0"/>
              <a:t>형태소 단위로 분리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r>
              <a:rPr lang="en-US" altLang="ko-KR" dirty="0"/>
              <a:t>(</a:t>
            </a:r>
            <a:r>
              <a:rPr lang="ko-KR" altLang="en-US" dirty="0"/>
              <a:t>불필요한 단어 제거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최다빈도어</a:t>
            </a:r>
            <a:r>
              <a:rPr lang="ko-KR" altLang="en-US" dirty="0"/>
              <a:t> 추출 </a:t>
            </a:r>
            <a:r>
              <a:rPr lang="en-US" altLang="ko-KR" dirty="0"/>
              <a:t>(</a:t>
            </a:r>
            <a:r>
              <a:rPr lang="ko-KR" altLang="en-US" dirty="0"/>
              <a:t>플랫폼 특성 및 유저 특성 판별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4DE2A-13F2-44A9-87CA-5601B73363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4DE2A-13F2-44A9-87CA-5601B73363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05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4. </a:t>
            </a:r>
            <a:r>
              <a:rPr lang="ko-KR" altLang="en-US" dirty="0"/>
              <a:t>검증 결과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, </a:t>
            </a:r>
            <a:r>
              <a:rPr lang="ko-KR" altLang="en-US" dirty="0"/>
              <a:t>플랫폼 별 특성</a:t>
            </a:r>
            <a:r>
              <a:rPr lang="en-US" altLang="ko-KR" dirty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4DE2A-13F2-44A9-87CA-5601B73363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5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47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7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크롤링</a:t>
            </a:r>
            <a:r>
              <a:rPr lang="ko-KR" altLang="en-US" dirty="0"/>
              <a:t> 기간 설정</a:t>
            </a:r>
            <a:r>
              <a:rPr lang="en-US" altLang="ko-KR" dirty="0"/>
              <a:t>, </a:t>
            </a:r>
            <a:r>
              <a:rPr lang="ko-KR" altLang="en-US" dirty="0"/>
              <a:t>이유 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관련도 순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en-US" altLang="ko-KR" dirty="0"/>
              <a:t>10</a:t>
            </a:r>
            <a:r>
              <a:rPr lang="ko-KR" altLang="en-US" dirty="0"/>
              <a:t>개 게시물 </a:t>
            </a:r>
            <a:r>
              <a:rPr lang="en-US" altLang="ko-KR" dirty="0"/>
              <a:t>* 100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블로그</a:t>
            </a:r>
            <a:r>
              <a:rPr lang="en-US" altLang="ko-KR" dirty="0"/>
              <a:t>), 400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뉴스</a:t>
            </a:r>
            <a:r>
              <a:rPr lang="en-US" altLang="ko-KR" dirty="0"/>
              <a:t>)</a:t>
            </a:r>
          </a:p>
          <a:p>
            <a:pPr marL="228600" indent="-228600">
              <a:buFontTx/>
              <a:buAutoNum type="arabicPeriod" startAt="4"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본문 </a:t>
            </a:r>
            <a:r>
              <a:rPr lang="ko-KR" altLang="en-US" dirty="0" err="1"/>
              <a:t>크롤링</a:t>
            </a:r>
            <a:r>
              <a:rPr lang="ko-KR" altLang="en-US" dirty="0"/>
              <a:t> 방식</a:t>
            </a:r>
            <a:endParaRPr lang="en-US" altLang="ko-KR" dirty="0"/>
          </a:p>
          <a:p>
            <a:pPr marL="228600" indent="-228600">
              <a:buFontTx/>
              <a:buAutoNum type="arabicPeriod" startAt="4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트위터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일주일 단위로 </a:t>
            </a:r>
            <a:r>
              <a:rPr lang="ko-KR" altLang="en-US" dirty="0" err="1"/>
              <a:t>크롤링</a:t>
            </a:r>
            <a:r>
              <a:rPr lang="ko-KR" altLang="en-US" dirty="0"/>
              <a:t> 가능 </a:t>
            </a:r>
            <a:r>
              <a:rPr lang="en-US" altLang="ko-KR" dirty="0" err="1"/>
              <a:t>tweepy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=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주에 걸쳐 </a:t>
            </a:r>
            <a:r>
              <a:rPr lang="ko-KR" altLang="en-US" dirty="0" err="1"/>
              <a:t>크롤링</a:t>
            </a:r>
            <a:r>
              <a:rPr lang="ko-KR" altLang="en-US" dirty="0"/>
              <a:t> 완료 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플랫폼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넷플릭스</a:t>
            </a:r>
            <a:r>
              <a:rPr lang="ko-KR" altLang="en-US" dirty="0"/>
              <a:t> 사이트 </a:t>
            </a:r>
            <a:r>
              <a:rPr lang="en-US" altLang="ko-KR" dirty="0"/>
              <a:t>&gt; </a:t>
            </a:r>
            <a:r>
              <a:rPr lang="ko-KR" altLang="en-US" dirty="0" err="1"/>
              <a:t>포플릭스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왓챠</a:t>
            </a:r>
            <a:r>
              <a:rPr lang="ko-KR" altLang="en-US" dirty="0"/>
              <a:t> 사이트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저스트 </a:t>
            </a:r>
            <a:r>
              <a:rPr lang="ko-KR" altLang="en-US" dirty="0" err="1"/>
              <a:t>와치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</a:p>
          <a:p>
            <a:pPr marL="228600" indent="-228600">
              <a:buFontTx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73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크롤링</a:t>
            </a:r>
            <a:r>
              <a:rPr lang="ko-KR" altLang="en-US" dirty="0"/>
              <a:t> 기간 설정</a:t>
            </a:r>
            <a:r>
              <a:rPr lang="en-US" altLang="ko-KR" dirty="0"/>
              <a:t>, </a:t>
            </a:r>
            <a:r>
              <a:rPr lang="ko-KR" altLang="en-US" dirty="0"/>
              <a:t>이유 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관련도 순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en-US" altLang="ko-KR" dirty="0"/>
              <a:t>10</a:t>
            </a:r>
            <a:r>
              <a:rPr lang="ko-KR" altLang="en-US" dirty="0"/>
              <a:t>개 게시물 </a:t>
            </a:r>
            <a:r>
              <a:rPr lang="en-US" altLang="ko-KR" dirty="0"/>
              <a:t>* 100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블로그</a:t>
            </a:r>
            <a:r>
              <a:rPr lang="en-US" altLang="ko-KR" dirty="0"/>
              <a:t>), 400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뉴스</a:t>
            </a:r>
            <a:r>
              <a:rPr lang="en-US" altLang="ko-KR" dirty="0"/>
              <a:t>)</a:t>
            </a:r>
          </a:p>
          <a:p>
            <a:pPr marL="228600" indent="-228600">
              <a:buFontTx/>
              <a:buAutoNum type="arabicPeriod" startAt="4"/>
            </a:pP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본문 </a:t>
            </a:r>
            <a:r>
              <a:rPr lang="ko-KR" altLang="en-US" dirty="0" err="1"/>
              <a:t>크롤링</a:t>
            </a:r>
            <a:r>
              <a:rPr lang="ko-KR" altLang="en-US" dirty="0"/>
              <a:t> 방식</a:t>
            </a:r>
            <a:endParaRPr lang="en-US" altLang="ko-KR" dirty="0"/>
          </a:p>
          <a:p>
            <a:pPr marL="228600" indent="-228600">
              <a:buFontTx/>
              <a:buAutoNum type="arabicPeriod" startAt="4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트위터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일주일 단위로 </a:t>
            </a:r>
            <a:r>
              <a:rPr lang="ko-KR" altLang="en-US" dirty="0" err="1"/>
              <a:t>크롤링</a:t>
            </a:r>
            <a:r>
              <a:rPr lang="ko-KR" altLang="en-US" dirty="0"/>
              <a:t> 가능 </a:t>
            </a:r>
            <a:r>
              <a:rPr lang="en-US" altLang="ko-KR" dirty="0" err="1"/>
              <a:t>tweepy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=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주에 걸쳐 </a:t>
            </a:r>
            <a:r>
              <a:rPr lang="ko-KR" altLang="en-US" dirty="0" err="1"/>
              <a:t>크롤링</a:t>
            </a:r>
            <a:r>
              <a:rPr lang="ko-KR" altLang="en-US" dirty="0"/>
              <a:t> 완료 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플랫폼</a:t>
            </a:r>
            <a:r>
              <a:rPr lang="en-US" altLang="ko-KR" dirty="0"/>
              <a:t>]</a:t>
            </a:r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넷플릭스</a:t>
            </a:r>
            <a:r>
              <a:rPr lang="ko-KR" altLang="en-US" dirty="0"/>
              <a:t> 사이트 </a:t>
            </a:r>
            <a:r>
              <a:rPr lang="en-US" altLang="ko-KR" dirty="0"/>
              <a:t>&gt; </a:t>
            </a:r>
            <a:r>
              <a:rPr lang="ko-KR" altLang="en-US" dirty="0" err="1"/>
              <a:t>포플릭스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 err="1"/>
              <a:t>왓챠</a:t>
            </a:r>
            <a:r>
              <a:rPr lang="ko-KR" altLang="en-US" dirty="0"/>
              <a:t> 사이트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저스트 </a:t>
            </a:r>
            <a:r>
              <a:rPr lang="ko-KR" altLang="en-US" dirty="0" err="1"/>
              <a:t>와치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</a:p>
          <a:p>
            <a:pPr marL="228600" indent="-228600">
              <a:buFontTx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4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, POWERBI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플랫폼 별 특성 파악 위해 </a:t>
            </a:r>
            <a:r>
              <a:rPr lang="en-US" altLang="ko-KR" dirty="0"/>
              <a:t>1</a:t>
            </a:r>
            <a:r>
              <a:rPr lang="ko-KR" altLang="en-US" dirty="0"/>
              <a:t>차 시각화 </a:t>
            </a:r>
            <a:r>
              <a:rPr lang="en-US" altLang="ko-KR" dirty="0"/>
              <a:t>: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/ 2</a:t>
            </a:r>
            <a:r>
              <a:rPr lang="ko-KR" altLang="en-US" dirty="0"/>
              <a:t>차 시각화 </a:t>
            </a:r>
            <a:r>
              <a:rPr lang="en-US" altLang="ko-KR" dirty="0"/>
              <a:t>: POWERBI </a:t>
            </a:r>
            <a:r>
              <a:rPr lang="ko-KR" altLang="en-US" dirty="0"/>
              <a:t>그래프 </a:t>
            </a:r>
          </a:p>
          <a:p>
            <a:r>
              <a:rPr lang="ko-KR" altLang="en-US" dirty="0"/>
              <a:t>툴 사용 어필 </a:t>
            </a:r>
            <a:r>
              <a:rPr lang="en-US" altLang="ko-KR" dirty="0"/>
              <a:t>(POWERBI </a:t>
            </a:r>
            <a:r>
              <a:rPr lang="ko-KR" altLang="en-US" dirty="0"/>
              <a:t>아이콘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05375-F585-4C38-9ECD-2103877D37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9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, POWERBI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플랫폼 별 특성 파악 위해 </a:t>
            </a:r>
            <a:r>
              <a:rPr lang="en-US" altLang="ko-KR" dirty="0"/>
              <a:t>1</a:t>
            </a:r>
            <a:r>
              <a:rPr lang="ko-KR" altLang="en-US" dirty="0"/>
              <a:t>차 시각화 </a:t>
            </a:r>
            <a:r>
              <a:rPr lang="en-US" altLang="ko-KR" dirty="0"/>
              <a:t>: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/ 2</a:t>
            </a:r>
            <a:r>
              <a:rPr lang="ko-KR" altLang="en-US" dirty="0"/>
              <a:t>차 시각화 </a:t>
            </a:r>
            <a:r>
              <a:rPr lang="en-US" altLang="ko-KR" dirty="0"/>
              <a:t>: POWERBI </a:t>
            </a:r>
            <a:r>
              <a:rPr lang="ko-KR" altLang="en-US" dirty="0"/>
              <a:t>그래프 </a:t>
            </a:r>
          </a:p>
          <a:p>
            <a:r>
              <a:rPr lang="ko-KR" altLang="en-US" dirty="0"/>
              <a:t>툴 사용 어필 </a:t>
            </a:r>
            <a:r>
              <a:rPr lang="en-US" altLang="ko-KR" dirty="0"/>
              <a:t>(POWERBI </a:t>
            </a:r>
            <a:r>
              <a:rPr lang="ko-KR" altLang="en-US" dirty="0"/>
              <a:t>아이콘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05375-F585-4C38-9ECD-2103877D37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35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, POWERBI 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플랫폼 별 특성 파악 위해 </a:t>
            </a:r>
            <a:r>
              <a:rPr lang="en-US" altLang="ko-KR" dirty="0"/>
              <a:t>1</a:t>
            </a:r>
            <a:r>
              <a:rPr lang="ko-KR" altLang="en-US" dirty="0"/>
              <a:t>차 시각화 </a:t>
            </a:r>
            <a:r>
              <a:rPr lang="en-US" altLang="ko-KR" dirty="0"/>
              <a:t>: 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/ 2</a:t>
            </a:r>
            <a:r>
              <a:rPr lang="ko-KR" altLang="en-US" dirty="0"/>
              <a:t>차 시각화 </a:t>
            </a:r>
            <a:r>
              <a:rPr lang="en-US" altLang="ko-KR" dirty="0"/>
              <a:t>: POWERBI </a:t>
            </a:r>
            <a:r>
              <a:rPr lang="ko-KR" altLang="en-US" dirty="0"/>
              <a:t>그래프 </a:t>
            </a:r>
          </a:p>
          <a:p>
            <a:r>
              <a:rPr lang="ko-KR" altLang="en-US" dirty="0"/>
              <a:t>툴 사용 어필 </a:t>
            </a:r>
            <a:r>
              <a:rPr lang="en-US" altLang="ko-KR" dirty="0"/>
              <a:t>(POWERBI </a:t>
            </a:r>
            <a:r>
              <a:rPr lang="ko-KR" altLang="en-US" dirty="0"/>
              <a:t>아이콘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05375-F585-4C38-9ECD-2103877D37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74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데이터 랩 </a:t>
            </a:r>
            <a:r>
              <a:rPr lang="en-US" altLang="ko-KR" dirty="0"/>
              <a:t>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연령대별 각 플랫폼 </a:t>
            </a:r>
            <a:r>
              <a:rPr lang="ko-KR" altLang="en-US" dirty="0" err="1"/>
              <a:t>검색량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연령대 별 특성 파악을 위해 네이버 데이터 랩 이용 분석 추가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05375-F585-4C38-9ECD-2103877D37A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3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데이터 랩 </a:t>
            </a:r>
            <a:r>
              <a:rPr lang="en-US" altLang="ko-KR" dirty="0"/>
              <a:t>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연령대별 각 플랫폼 </a:t>
            </a:r>
            <a:r>
              <a:rPr lang="ko-KR" altLang="en-US" dirty="0" err="1"/>
              <a:t>검색량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성별</a:t>
            </a:r>
            <a:r>
              <a:rPr lang="en-US" altLang="ko-KR" dirty="0"/>
              <a:t>/</a:t>
            </a:r>
            <a:r>
              <a:rPr lang="ko-KR" altLang="en-US" dirty="0"/>
              <a:t>연령대 별 특성 파악을 위해 네이버 데이터 랩 이용 분석 추가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05375-F585-4C38-9ECD-2103877D37A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56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DF5CD-1E31-4F6C-9696-5A2A3A7337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2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추천작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및 공유 링크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넷플릭스에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비교해 영세한 국내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플랫폼 홍보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60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정형 데이터가 아닌 비정형 데이터를 주체적으로 뽑아내고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원하는 알맹이를 뽑아내는 과정이 주는 보람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주제와는 결이 달라서 넣지 못했으나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뉴스 데이터를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크롤링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할 때 유독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넷플릭스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관련 기사만 법적분쟁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논란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규제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정부 단어가 多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코드 다루는 것에 아직 미숙해서 원하는 디자인을 구현하지 못한 것에 대한 아쉬움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챗봇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구현을 하고 싶어서 카카오 채널 신청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카카오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오픈빌더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(OBT)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도전 했으나 실력 및 시간 부족으로 실패한 것에 대한 아쉬움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구현한 추천 시스템을 사용해봤을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실제로 개인이 사용하고 있는 플랫폼과 일치도가 높아 신기했다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3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https://www.news1.kr/articles/?3825843 OTT </a:t>
            </a:r>
            <a:r>
              <a:rPr lang="ko-KR" altLang="en-US" dirty="0"/>
              <a:t>전성시대 </a:t>
            </a:r>
            <a:r>
              <a:rPr lang="en-US" altLang="ko-KR" dirty="0"/>
              <a:t>'</a:t>
            </a:r>
            <a:r>
              <a:rPr lang="ko-KR" altLang="en-US" dirty="0"/>
              <a:t>고민</a:t>
            </a:r>
            <a:r>
              <a:rPr lang="en-US" altLang="ko-KR" dirty="0"/>
              <a:t>' </a:t>
            </a:r>
            <a:r>
              <a:rPr lang="ko-KR" altLang="en-US" dirty="0"/>
              <a:t>빠진 이용자</a:t>
            </a:r>
            <a:r>
              <a:rPr lang="en-US" altLang="ko-KR" dirty="0"/>
              <a:t>…"</a:t>
            </a:r>
            <a:r>
              <a:rPr lang="ko-KR" altLang="en-US" dirty="0"/>
              <a:t>도대체 몇개나 구독해야</a:t>
            </a:r>
            <a:r>
              <a:rPr lang="en-US" altLang="ko-KR" dirty="0"/>
              <a:t>?"</a:t>
            </a:r>
          </a:p>
          <a:p>
            <a:r>
              <a:rPr lang="en-US" altLang="ko-KR" dirty="0"/>
              <a:t>http://www.newstomato.com/ReadNews.aspx?no=974793 (ICT</a:t>
            </a:r>
            <a:r>
              <a:rPr lang="ko-KR" altLang="en-US" dirty="0"/>
              <a:t>라이프</a:t>
            </a:r>
            <a:r>
              <a:rPr lang="en-US" altLang="ko-KR" dirty="0"/>
              <a:t>)</a:t>
            </a:r>
            <a:r>
              <a:rPr lang="ko-KR" altLang="en-US" dirty="0"/>
              <a:t>방구석에서 </a:t>
            </a:r>
            <a:r>
              <a:rPr lang="en-US" altLang="ko-KR" dirty="0"/>
              <a:t>OTT </a:t>
            </a:r>
            <a:r>
              <a:rPr lang="ko-KR" altLang="en-US" dirty="0"/>
              <a:t>무료로 본다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https://www.hankookilbo.com/News/Read/201909101726386799 </a:t>
            </a:r>
            <a:r>
              <a:rPr lang="ko-KR" altLang="en-US" dirty="0"/>
              <a:t>넘치는 </a:t>
            </a:r>
            <a:r>
              <a:rPr lang="en-US" altLang="ko-KR" dirty="0"/>
              <a:t>OTT, </a:t>
            </a:r>
            <a:r>
              <a:rPr lang="ko-KR" altLang="en-US" dirty="0"/>
              <a:t>옥석 고르기 돌입</a:t>
            </a:r>
            <a:r>
              <a:rPr lang="en-US" altLang="ko-KR" dirty="0"/>
              <a:t>... </a:t>
            </a:r>
            <a:r>
              <a:rPr lang="ko-KR" altLang="en-US" dirty="0"/>
              <a:t>경쟁력은 ‘국산 콘텐츠’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378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인사 감사합니다 등등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9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발굴 기회 </a:t>
            </a:r>
            <a:r>
              <a:rPr lang="en-US" altLang="ko-KR" dirty="0"/>
              <a:t>(</a:t>
            </a:r>
            <a:r>
              <a:rPr lang="ko-KR" altLang="en-US" dirty="0"/>
              <a:t>주제 선정 배경</a:t>
            </a:r>
            <a:r>
              <a:rPr lang="en-US" altLang="ko-KR" dirty="0"/>
              <a:t>) 1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기사 스크랩 형식으로 넣기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5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선정 배경 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네이버 </a:t>
            </a:r>
            <a:r>
              <a:rPr lang="ko-KR" altLang="en-US" dirty="0" err="1"/>
              <a:t>데이터랩을</a:t>
            </a:r>
            <a:r>
              <a:rPr lang="ko-KR" altLang="en-US" dirty="0"/>
              <a:t> 이용한 플랫폼 별 </a:t>
            </a:r>
            <a:r>
              <a:rPr lang="ko-KR" altLang="en-US" dirty="0" err="1"/>
              <a:t>검색량</a:t>
            </a:r>
            <a:r>
              <a:rPr lang="ko-KR" altLang="en-US" dirty="0"/>
              <a:t> 추이 그래프 언급해주기 </a:t>
            </a:r>
            <a:r>
              <a:rPr lang="en-US" altLang="ko-KR" dirty="0"/>
              <a:t>(</a:t>
            </a:r>
            <a:r>
              <a:rPr lang="ko-KR" altLang="en-US" dirty="0"/>
              <a:t>발표 할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6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4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 </a:t>
            </a:r>
            <a:r>
              <a:rPr lang="en-US" altLang="ko-KR" dirty="0"/>
              <a:t>(</a:t>
            </a:r>
            <a:r>
              <a:rPr lang="ko-KR" altLang="en-US" dirty="0"/>
              <a:t>텍스트로 검은 박스 안에 넣기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/>
              <a:t>프로젝트 주제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및 </a:t>
            </a:r>
            <a:r>
              <a:rPr lang="en-US" altLang="ko-KR" dirty="0"/>
              <a:t>NLP </a:t>
            </a:r>
            <a:r>
              <a:rPr lang="ko-KR" altLang="en-US" dirty="0"/>
              <a:t>기술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유저 특성 및 플랫폼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71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방법을 </a:t>
            </a:r>
            <a:r>
              <a:rPr lang="ko-KR" altLang="en-US" dirty="0" err="1"/>
              <a:t>디테일하게</a:t>
            </a:r>
            <a:r>
              <a:rPr lang="ko-KR" altLang="en-US" dirty="0"/>
              <a:t> 목표 설정 </a:t>
            </a:r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/>
              <a:t>분석 목표</a:t>
            </a:r>
            <a:r>
              <a:rPr lang="en-US" altLang="ko-KR" dirty="0"/>
              <a:t> </a:t>
            </a:r>
            <a:r>
              <a:rPr lang="ko-KR" altLang="en-US" dirty="0"/>
              <a:t>및 이유</a:t>
            </a:r>
            <a:r>
              <a:rPr lang="en-US" altLang="ko-KR" dirty="0"/>
              <a:t> </a:t>
            </a:r>
            <a:r>
              <a:rPr lang="ko-KR" altLang="en-US" dirty="0"/>
              <a:t>그리고 향후 결론 상세모형도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4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2976-771E-4709-B921-7C70E44D10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59E32-0A6B-47F4-A44C-083E2FA80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0125D1-8B9A-4C13-AE41-F579CD55C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76EB0-C27E-4344-B946-5CF9D1FD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DA44F-C372-4436-83F5-FBF23755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11F91-38B1-47E3-8EB5-AD1060F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2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C6CE7-122E-4884-B4DD-951AAA1A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C784F-08B8-4EE9-8471-BB3DD8960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1DD8A-00CA-4C4A-A744-49F720F5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20455-34EF-43AD-A69D-5DD7C3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ADC9-7983-489D-8507-B6E6255A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3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33F58E-623F-47C5-B030-0B1A4D27D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1627F0-4D7E-4695-A506-6DC6E6395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10681-066F-4386-8D02-AED39984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95590-1D14-4101-A58E-1CE27896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EAFB7-5EEA-4757-815F-1DD42F6F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1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A30C19-1C02-4F89-9F58-F7D0E6C81BED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30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87A97-E145-4FC7-AD5F-51904EC8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2485F-EB23-41E8-8F6B-CA38428B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D7D7A-926E-4BB9-9677-89C699BB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74C41-95C8-4C04-9F04-F26C9AFF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1D1EB-74BA-4679-81EE-1EF3024A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8F973-11C9-4631-948A-3B3F3C33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B19B52-100C-428A-8B4F-2E1E1BEE7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673EA-BFAF-42AF-B705-797E070F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93BEA-6C39-4A7A-8E76-713CE862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5FDB2-0723-4811-8ED6-EAD06AF8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C3186-D6A1-4728-B5C7-253D9669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8C66-FEEF-4011-8528-C84CDC34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C1AE0C-52A5-4F45-AAED-BB186D39A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46D16-3127-4428-B3F4-9AB6B484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5D03E-4C47-409A-85F4-A899954B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49F09-D4BE-44F4-8A1A-D961D692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1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8A439-B06C-4472-8D79-AC6D8C0F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B734C-B91E-48D4-BD6A-BAA1A282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6B2920-7A0C-45C1-930B-7AF659145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3151F-28EB-4312-ABA7-21BDEBB87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E30A4-68E4-490F-97B7-C4775941B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564121-0B86-4B1B-886C-68DA303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DDDA60-0222-41FE-996A-1241EDAB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2B2EDF-388D-4E4E-B9F8-D7E3C353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8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DDB88-C7D4-4C90-89C4-0BF4B998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9D9E84-E550-4852-A835-16E60D2E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354246-A3FC-4CCE-BC30-88183B6A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2A7259-8420-4CA9-9F1D-FC40BE43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99959C-4E34-4616-B953-097AC21C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99D7FD-C0EB-426F-A835-EA85FC8C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66FA5-1050-45EF-98BE-261CD4B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8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24CB1-2F84-48FA-A623-8B90C592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1BED0-D7EF-41BA-A73F-17B798AAA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07A283-398A-42E4-905D-6AA0FD55C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9CFCD-BDCC-47AB-9B7D-3CD3CBA3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E550E-61F8-447E-94F9-4C4D5C1E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E51806-92CA-4465-8CE4-A31D40C3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0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5A0B3-9CB6-42CE-9D6A-2B0E96B6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667220-7C6A-4924-AC5A-72FAD8858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B49031-B151-48E8-808D-113D2ED84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BFE1F-87E5-451C-B03E-542EB663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94801-5772-48D8-8C51-92220707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59DAAC-543B-479B-815B-CF11BD33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4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EC1868-246F-4787-B48E-899B7A1F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59622-BE02-4E9A-99A3-37DD125BC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D145-9B40-4490-8444-5799D1628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3ED7B-A42C-4DB5-903B-94EDC631EF3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4F217-6A35-41D6-BAA0-F4BF4ABC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CC854-B7D1-4929-8085-7E6037EA7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476B5-5609-445F-86B0-04B262A8E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1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38.png"/><Relationship Id="rId9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28.PNG"/><Relationship Id="rId7" Type="http://schemas.openxmlformats.org/officeDocument/2006/relationships/image" Target="../media/image92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5.png"/><Relationship Id="rId16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g"/><Relationship Id="rId11" Type="http://schemas.openxmlformats.org/officeDocument/2006/relationships/image" Target="../media/image87.png"/><Relationship Id="rId5" Type="http://schemas.openxmlformats.org/officeDocument/2006/relationships/image" Target="../media/image107.jp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106.jp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jp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7" Type="http://schemas.openxmlformats.org/officeDocument/2006/relationships/image" Target="../media/image129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stomato.com/ReadNews.aspx?no=974793" TargetMode="External"/><Relationship Id="rId13" Type="http://schemas.openxmlformats.org/officeDocument/2006/relationships/hyperlink" Target="http://www.dbpia.co.kr/journal/articleDetail?nodeId=NODE07406885&amp;language=ko_KR" TargetMode="External"/><Relationship Id="rId3" Type="http://schemas.openxmlformats.org/officeDocument/2006/relationships/hyperlink" Target="https://github.com/donghwan2/Crawling-World" TargetMode="External"/><Relationship Id="rId7" Type="http://schemas.openxmlformats.org/officeDocument/2006/relationships/hyperlink" Target="https://www.news1.kr/articles/?3825843" TargetMode="External"/><Relationship Id="rId12" Type="http://schemas.openxmlformats.org/officeDocument/2006/relationships/hyperlink" Target="https://www.happycampus.com/paper-doc/24748005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umcrush.tistory.com/155" TargetMode="External"/><Relationship Id="rId11" Type="http://schemas.openxmlformats.org/officeDocument/2006/relationships/hyperlink" Target="https://www.dbpia.co.kr/journal/articleDetail?nodeId=NODE08735556" TargetMode="External"/><Relationship Id="rId5" Type="http://schemas.openxmlformats.org/officeDocument/2006/relationships/hyperlink" Target="https://codlingual.tistory.com/10" TargetMode="External"/><Relationship Id="rId10" Type="http://schemas.openxmlformats.org/officeDocument/2006/relationships/hyperlink" Target="https://www.enewstoday.co.kr/news/articleView.html?idxno=1396505" TargetMode="External"/><Relationship Id="rId4" Type="http://schemas.openxmlformats.org/officeDocument/2006/relationships/hyperlink" Target="https://github.com/jmins33/OTT_project/tree/2c0473390c7a4d4b2c1f026a1ccf2da3b173df20/Code/twitter" TargetMode="External"/><Relationship Id="rId9" Type="http://schemas.openxmlformats.org/officeDocument/2006/relationships/hyperlink" Target="https://www.hankookilbo.com/News/Read/201909101726386799" TargetMode="External"/><Relationship Id="rId14" Type="http://schemas.openxmlformats.org/officeDocument/2006/relationships/hyperlink" Target="https://www.dbpia.co.kr/Journal/articleDetail?nodeId=NODE09320927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B57D31-E584-4ECD-98EC-0E68634E91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FD71836-54F2-4B52-B251-715C9B400598}"/>
              </a:ext>
            </a:extLst>
          </p:cNvPr>
          <p:cNvSpPr/>
          <p:nvPr/>
        </p:nvSpPr>
        <p:spPr>
          <a:xfrm rot="10272869">
            <a:off x="2284480" y="4196921"/>
            <a:ext cx="1091246" cy="675618"/>
          </a:xfrm>
          <a:prstGeom prst="triangle">
            <a:avLst>
              <a:gd name="adj" fmla="val 8343"/>
            </a:avLst>
          </a:prstGeom>
          <a:solidFill>
            <a:srgbClr val="F55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9A74EDD1-105F-4B81-AF72-889EED6EAAF9}"/>
              </a:ext>
            </a:extLst>
          </p:cNvPr>
          <p:cNvSpPr/>
          <p:nvPr/>
        </p:nvSpPr>
        <p:spPr>
          <a:xfrm rot="1612226" flipH="1">
            <a:off x="1842063" y="5232109"/>
            <a:ext cx="2055550" cy="122310"/>
          </a:xfrm>
          <a:prstGeom prst="parallelogram">
            <a:avLst/>
          </a:prstGeom>
          <a:solidFill>
            <a:srgbClr val="F25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4D5A01-6445-4261-959E-BFBC95C41B5C}"/>
              </a:ext>
            </a:extLst>
          </p:cNvPr>
          <p:cNvGrpSpPr/>
          <p:nvPr/>
        </p:nvGrpSpPr>
        <p:grpSpPr>
          <a:xfrm>
            <a:off x="304800" y="3234673"/>
            <a:ext cx="11554692" cy="2844445"/>
            <a:chOff x="1421991" y="4666667"/>
            <a:chExt cx="15037577" cy="4266667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89BFA332-F5CE-4D6E-8890-28A4C1D2C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91" y="4666667"/>
              <a:ext cx="15037577" cy="426666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2D7FC9-A425-4610-92B4-B6955AFB72FE}"/>
              </a:ext>
            </a:extLst>
          </p:cNvPr>
          <p:cNvGrpSpPr/>
          <p:nvPr/>
        </p:nvGrpSpPr>
        <p:grpSpPr>
          <a:xfrm>
            <a:off x="2153270" y="2507020"/>
            <a:ext cx="1863562" cy="1517245"/>
            <a:chOff x="9010824" y="3269384"/>
            <a:chExt cx="2930805" cy="2256720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8790D9FD-3E45-4999-B119-E4D70E113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pic>
        <p:nvPicPr>
          <p:cNvPr id="24" name="Object 2">
            <a:extLst>
              <a:ext uri="{FF2B5EF4-FFF2-40B4-BE49-F238E27FC236}">
                <a16:creationId xmlns:a16="http://schemas.microsoft.com/office/drawing/2014/main" id="{6F6AC1FE-0061-46B7-9306-77FC4E5316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r="-3970" b="22773"/>
          <a:stretch/>
        </p:blipFill>
        <p:spPr>
          <a:xfrm>
            <a:off x="4405588" y="4059512"/>
            <a:ext cx="1251458" cy="1994471"/>
          </a:xfrm>
          <a:prstGeom prst="rect">
            <a:avLst/>
          </a:prstGeom>
        </p:spPr>
      </p:pic>
      <p:pic>
        <p:nvPicPr>
          <p:cNvPr id="26" name="Object 29">
            <a:extLst>
              <a:ext uri="{FF2B5EF4-FFF2-40B4-BE49-F238E27FC236}">
                <a16:creationId xmlns:a16="http://schemas.microsoft.com/office/drawing/2014/main" id="{A3243E6B-451E-4595-9232-BDAF874126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-1127" b="22526"/>
          <a:stretch/>
        </p:blipFill>
        <p:spPr>
          <a:xfrm>
            <a:off x="6343464" y="4059512"/>
            <a:ext cx="1287270" cy="1993358"/>
          </a:xfrm>
          <a:prstGeom prst="rect">
            <a:avLst/>
          </a:prstGeom>
        </p:spPr>
      </p:pic>
      <p:pic>
        <p:nvPicPr>
          <p:cNvPr id="27" name="Object 35">
            <a:extLst>
              <a:ext uri="{FF2B5EF4-FFF2-40B4-BE49-F238E27FC236}">
                <a16:creationId xmlns:a16="http://schemas.microsoft.com/office/drawing/2014/main" id="{8C5087B8-BC7A-4A63-B054-E76E4224EE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b="5423"/>
          <a:stretch/>
        </p:blipFill>
        <p:spPr>
          <a:xfrm>
            <a:off x="1889553" y="4091609"/>
            <a:ext cx="1692248" cy="195243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553C9F-6A56-4115-BF8E-BD8A2675E3FF}"/>
              </a:ext>
            </a:extLst>
          </p:cNvPr>
          <p:cNvGrpSpPr/>
          <p:nvPr/>
        </p:nvGrpSpPr>
        <p:grpSpPr>
          <a:xfrm>
            <a:off x="6161871" y="2478506"/>
            <a:ext cx="1953870" cy="1504480"/>
            <a:chOff x="9010824" y="3269384"/>
            <a:chExt cx="2930805" cy="2256720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AE16C67E-A2B7-449E-96FE-975CF569D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518FB0-2ABD-4DDC-ABF3-8E0646F58C5C}"/>
              </a:ext>
            </a:extLst>
          </p:cNvPr>
          <p:cNvGrpSpPr/>
          <p:nvPr/>
        </p:nvGrpSpPr>
        <p:grpSpPr>
          <a:xfrm>
            <a:off x="10196354" y="2481376"/>
            <a:ext cx="1882454" cy="1517244"/>
            <a:chOff x="9010824" y="3269384"/>
            <a:chExt cx="2930805" cy="2256720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D005298C-55F3-49C4-8E2D-EA330455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94287B-F053-4267-BD63-CBEC56146B4F}"/>
              </a:ext>
            </a:extLst>
          </p:cNvPr>
          <p:cNvSpPr txBox="1"/>
          <p:nvPr/>
        </p:nvSpPr>
        <p:spPr>
          <a:xfrm>
            <a:off x="3639486" y="52669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 채원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35BDF7-73B5-4D93-9AC9-6226218E440B}"/>
              </a:ext>
            </a:extLst>
          </p:cNvPr>
          <p:cNvSpPr txBox="1"/>
          <p:nvPr/>
        </p:nvSpPr>
        <p:spPr>
          <a:xfrm>
            <a:off x="1794685" y="52669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 재환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145D82-2173-4EEF-903E-3FBE7E102FCB}"/>
              </a:ext>
            </a:extLst>
          </p:cNvPr>
          <p:cNvSpPr txBox="1"/>
          <p:nvPr/>
        </p:nvSpPr>
        <p:spPr>
          <a:xfrm>
            <a:off x="5612217" y="529326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 영민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FE9726-50CD-4523-92F8-E252AB249D3E}"/>
              </a:ext>
            </a:extLst>
          </p:cNvPr>
          <p:cNvSpPr txBox="1"/>
          <p:nvPr/>
        </p:nvSpPr>
        <p:spPr>
          <a:xfrm>
            <a:off x="9135506" y="5268079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아영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5AA12-4146-40E7-AB7E-6EF2F4A41698}"/>
              </a:ext>
            </a:extLst>
          </p:cNvPr>
          <p:cNvSpPr txBox="1"/>
          <p:nvPr/>
        </p:nvSpPr>
        <p:spPr>
          <a:xfrm>
            <a:off x="7599544" y="5266901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 시현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8CD58-0552-4F99-B3B6-19CCBEE2EB6B}"/>
              </a:ext>
            </a:extLst>
          </p:cNvPr>
          <p:cNvSpPr txBox="1"/>
          <p:nvPr/>
        </p:nvSpPr>
        <p:spPr>
          <a:xfrm>
            <a:off x="11094386" y="526690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 민선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B54568-E161-4F09-B54F-F2AC513C9075}"/>
              </a:ext>
            </a:extLst>
          </p:cNvPr>
          <p:cNvSpPr txBox="1"/>
          <p:nvPr/>
        </p:nvSpPr>
        <p:spPr>
          <a:xfrm>
            <a:off x="2376895" y="2750798"/>
            <a:ext cx="124264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기획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수집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NLP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분석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A978D0-2489-446E-AD3B-AD8768306041}"/>
              </a:ext>
            </a:extLst>
          </p:cNvPr>
          <p:cNvSpPr txBox="1"/>
          <p:nvPr/>
        </p:nvSpPr>
        <p:spPr>
          <a:xfrm>
            <a:off x="6467689" y="2738468"/>
            <a:ext cx="124264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수집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NLP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분석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PPT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제작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E5385B-575C-4617-91D9-CF790CCA009B}"/>
              </a:ext>
            </a:extLst>
          </p:cNvPr>
          <p:cNvSpPr txBox="1"/>
          <p:nvPr/>
        </p:nvSpPr>
        <p:spPr>
          <a:xfrm>
            <a:off x="10335662" y="2791937"/>
            <a:ext cx="17431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시각화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추천 시스템 구현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PPT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제작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2E02F60-3BAA-46BF-9617-D8683097A5B3}"/>
              </a:ext>
            </a:extLst>
          </p:cNvPr>
          <p:cNvGrpSpPr/>
          <p:nvPr/>
        </p:nvGrpSpPr>
        <p:grpSpPr>
          <a:xfrm>
            <a:off x="93968" y="2462795"/>
            <a:ext cx="1915783" cy="1520191"/>
            <a:chOff x="9010824" y="3269384"/>
            <a:chExt cx="2930805" cy="2256720"/>
          </a:xfrm>
        </p:grpSpPr>
        <p:pic>
          <p:nvPicPr>
            <p:cNvPr id="44" name="Object 27">
              <a:extLst>
                <a:ext uri="{FF2B5EF4-FFF2-40B4-BE49-F238E27FC236}">
                  <a16:creationId xmlns:a16="http://schemas.microsoft.com/office/drawing/2014/main" id="{C663657A-1C53-4201-8464-60C5A579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2460A2-969D-4DE9-94C0-A67EC440A4B0}"/>
              </a:ext>
            </a:extLst>
          </p:cNvPr>
          <p:cNvSpPr txBox="1"/>
          <p:nvPr/>
        </p:nvSpPr>
        <p:spPr>
          <a:xfrm>
            <a:off x="244999" y="2731358"/>
            <a:ext cx="20402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수집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추천 시스템 구현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PPT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제작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3139530-C07E-4A35-A4E3-57B19DBA8426}"/>
              </a:ext>
            </a:extLst>
          </p:cNvPr>
          <p:cNvGrpSpPr/>
          <p:nvPr/>
        </p:nvGrpSpPr>
        <p:grpSpPr>
          <a:xfrm>
            <a:off x="4206667" y="2522372"/>
            <a:ext cx="1863562" cy="1433459"/>
            <a:chOff x="9010824" y="3269384"/>
            <a:chExt cx="2930805" cy="2256720"/>
          </a:xfrm>
        </p:grpSpPr>
        <p:pic>
          <p:nvPicPr>
            <p:cNvPr id="47" name="Object 27">
              <a:extLst>
                <a:ext uri="{FF2B5EF4-FFF2-40B4-BE49-F238E27FC236}">
                  <a16:creationId xmlns:a16="http://schemas.microsoft.com/office/drawing/2014/main" id="{6C463CB0-BEA9-4694-B9F1-4306A586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A27753F-7FC8-49B3-921C-AC1DEA0878BF}"/>
              </a:ext>
            </a:extLst>
          </p:cNvPr>
          <p:cNvSpPr txBox="1"/>
          <p:nvPr/>
        </p:nvSpPr>
        <p:spPr>
          <a:xfrm>
            <a:off x="4493704" y="2750798"/>
            <a:ext cx="16139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수집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NLP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분석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PPT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제작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8CBB18A-5081-40C2-92B0-E63998A03A44}"/>
              </a:ext>
            </a:extLst>
          </p:cNvPr>
          <p:cNvGrpSpPr/>
          <p:nvPr/>
        </p:nvGrpSpPr>
        <p:grpSpPr>
          <a:xfrm>
            <a:off x="8193773" y="2502311"/>
            <a:ext cx="1863562" cy="1433459"/>
            <a:chOff x="9010824" y="3269384"/>
            <a:chExt cx="2930805" cy="2256720"/>
          </a:xfrm>
        </p:grpSpPr>
        <p:pic>
          <p:nvPicPr>
            <p:cNvPr id="50" name="Object 27">
              <a:extLst>
                <a:ext uri="{FF2B5EF4-FFF2-40B4-BE49-F238E27FC236}">
                  <a16:creationId xmlns:a16="http://schemas.microsoft.com/office/drawing/2014/main" id="{98A86AF1-4D15-4221-B1D1-F2DDC7A2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0824" y="3269384"/>
              <a:ext cx="2930805" cy="225672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A474822-D80A-421F-A2B3-2353615186BF}"/>
              </a:ext>
            </a:extLst>
          </p:cNvPr>
          <p:cNvSpPr txBox="1"/>
          <p:nvPr/>
        </p:nvSpPr>
        <p:spPr>
          <a:xfrm>
            <a:off x="8391954" y="2778829"/>
            <a:ext cx="17481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데이터 수집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추천 시스템 개발</a:t>
            </a:r>
            <a:endParaRPr lang="en-US" altLang="ko-KR" sz="13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•</a:t>
            </a:r>
            <a:r>
              <a:rPr lang="en-US" altLang="ko-KR" sz="13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PPT </a:t>
            </a:r>
            <a:r>
              <a:rPr lang="ko-KR" altLang="en-US" sz="13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제작</a:t>
            </a:r>
          </a:p>
        </p:txBody>
      </p:sp>
      <p:pic>
        <p:nvPicPr>
          <p:cNvPr id="4" name="Object 32">
            <a:extLst>
              <a:ext uri="{FF2B5EF4-FFF2-40B4-BE49-F238E27FC236}">
                <a16:creationId xmlns:a16="http://schemas.microsoft.com/office/drawing/2014/main" id="{2ED0ADE2-7122-438D-912D-DB9C0FAF76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r="-2783" b="10277"/>
          <a:stretch/>
        </p:blipFill>
        <p:spPr>
          <a:xfrm>
            <a:off x="7947178" y="3998620"/>
            <a:ext cx="1318861" cy="2047733"/>
          </a:xfrm>
          <a:prstGeom prst="rect">
            <a:avLst/>
          </a:prstGeom>
        </p:spPr>
      </p:pic>
      <p:pic>
        <p:nvPicPr>
          <p:cNvPr id="55" name="Object 20">
            <a:extLst>
              <a:ext uri="{FF2B5EF4-FFF2-40B4-BE49-F238E27FC236}">
                <a16:creationId xmlns:a16="http://schemas.microsoft.com/office/drawing/2014/main" id="{A877DC4D-0DF0-4D6B-8518-612B23F24F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-1" r="-507" b="8633"/>
          <a:stretch/>
        </p:blipFill>
        <p:spPr>
          <a:xfrm>
            <a:off x="618191" y="4011501"/>
            <a:ext cx="1190148" cy="2041369"/>
          </a:xfrm>
          <a:prstGeom prst="rect">
            <a:avLst/>
          </a:prstGeom>
        </p:spPr>
      </p:pic>
      <p:pic>
        <p:nvPicPr>
          <p:cNvPr id="59" name="Object 11">
            <a:extLst>
              <a:ext uri="{FF2B5EF4-FFF2-40B4-BE49-F238E27FC236}">
                <a16:creationId xmlns:a16="http://schemas.microsoft.com/office/drawing/2014/main" id="{89486257-769E-4510-B683-E513C54441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r="-5709" b="5873"/>
          <a:stretch/>
        </p:blipFill>
        <p:spPr>
          <a:xfrm>
            <a:off x="9751763" y="4059512"/>
            <a:ext cx="1492873" cy="199584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668E67C-111F-4EA6-812D-5B21C5F9C97D}"/>
              </a:ext>
            </a:extLst>
          </p:cNvPr>
          <p:cNvCxnSpPr/>
          <p:nvPr/>
        </p:nvCxnSpPr>
        <p:spPr>
          <a:xfrm>
            <a:off x="0" y="1059894"/>
            <a:ext cx="54970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B9C184-FB37-4C9C-B001-78956F607901}"/>
              </a:ext>
            </a:extLst>
          </p:cNvPr>
          <p:cNvSpPr txBox="1"/>
          <p:nvPr/>
        </p:nvSpPr>
        <p:spPr>
          <a:xfrm>
            <a:off x="824879" y="484547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TEAM MEMBER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5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4656B7-B566-4217-99B8-377C61004220}"/>
              </a:ext>
            </a:extLst>
          </p:cNvPr>
          <p:cNvCxnSpPr>
            <a:cxnSpLocks/>
          </p:cNvCxnSpPr>
          <p:nvPr/>
        </p:nvCxnSpPr>
        <p:spPr>
          <a:xfrm flipV="1">
            <a:off x="0" y="917179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1DB6A2-DB80-4C3F-B493-1D957CB5AFD7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53EE5-58E4-4947-8A78-0109DE125866}"/>
              </a:ext>
            </a:extLst>
          </p:cNvPr>
          <p:cNvSpPr txBox="1"/>
          <p:nvPr/>
        </p:nvSpPr>
        <p:spPr>
          <a:xfrm>
            <a:off x="2540763" y="365443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개념도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0C4524-7639-43FE-9CDA-F2E5CC5CB471}"/>
              </a:ext>
            </a:extLst>
          </p:cNvPr>
          <p:cNvSpPr/>
          <p:nvPr/>
        </p:nvSpPr>
        <p:spPr>
          <a:xfrm>
            <a:off x="311910" y="1631520"/>
            <a:ext cx="2486368" cy="535619"/>
          </a:xfrm>
          <a:prstGeom prst="roundRect">
            <a:avLst/>
          </a:prstGeom>
          <a:solidFill>
            <a:srgbClr val="668EFD"/>
          </a:solidFill>
          <a:ln w="635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수집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F73EA6-E765-4D3D-B156-E31E06EBE6BE}"/>
              </a:ext>
            </a:extLst>
          </p:cNvPr>
          <p:cNvSpPr/>
          <p:nvPr/>
        </p:nvSpPr>
        <p:spPr>
          <a:xfrm>
            <a:off x="3339184" y="1631520"/>
            <a:ext cx="2486368" cy="535619"/>
          </a:xfrm>
          <a:prstGeom prst="roundRect">
            <a:avLst/>
          </a:prstGeom>
          <a:solidFill>
            <a:srgbClr val="668EFD"/>
          </a:solidFill>
          <a:ln w="635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99C53A3-94C5-41B2-A36E-CEA8E5DDDC68}"/>
              </a:ext>
            </a:extLst>
          </p:cNvPr>
          <p:cNvSpPr/>
          <p:nvPr/>
        </p:nvSpPr>
        <p:spPr>
          <a:xfrm>
            <a:off x="9393722" y="1628356"/>
            <a:ext cx="2486368" cy="541947"/>
          </a:xfrm>
          <a:prstGeom prst="roundRect">
            <a:avLst/>
          </a:prstGeom>
          <a:solidFill>
            <a:srgbClr val="668EFD"/>
          </a:solidFill>
          <a:ln w="635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서비스 제공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5848D11-9531-4338-9854-1C004E860A8A}"/>
              </a:ext>
            </a:extLst>
          </p:cNvPr>
          <p:cNvSpPr/>
          <p:nvPr/>
        </p:nvSpPr>
        <p:spPr>
          <a:xfrm>
            <a:off x="311910" y="2771264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 리뷰 수집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endParaRPr lang="en-US" altLang="ko-KR" sz="1400" kern="1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네이버 블로그</a:t>
            </a: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트위터 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주력 컨텐츠 수집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endParaRPr lang="en-US" altLang="ko-KR" sz="1400" kern="1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네이버 뉴스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 특성 수집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endParaRPr lang="en-US" altLang="ko-KR" sz="1400" kern="1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네이버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데이터 랩 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82688A-BBA1-4C08-AAE4-32EFF8685A8F}"/>
              </a:ext>
            </a:extLst>
          </p:cNvPr>
          <p:cNvSpPr/>
          <p:nvPr/>
        </p:nvSpPr>
        <p:spPr>
          <a:xfrm>
            <a:off x="6366452" y="1631520"/>
            <a:ext cx="2486368" cy="535619"/>
          </a:xfrm>
          <a:prstGeom prst="roundRect">
            <a:avLst/>
          </a:prstGeom>
          <a:solidFill>
            <a:srgbClr val="668EFD"/>
          </a:solidFill>
          <a:ln w="635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적용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514D4BE-81A8-4FF5-9245-051F74CB7BFD}"/>
              </a:ext>
            </a:extLst>
          </p:cNvPr>
          <p:cNvSpPr/>
          <p:nvPr/>
        </p:nvSpPr>
        <p:spPr>
          <a:xfrm rot="16200000">
            <a:off x="2991095" y="1804927"/>
            <a:ext cx="254664" cy="237532"/>
          </a:xfrm>
          <a:prstGeom prst="downArrow">
            <a:avLst/>
          </a:prstGeom>
          <a:solidFill>
            <a:schemeClr val="bg1"/>
          </a:solidFill>
          <a:ln w="412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2B04E8C-07F0-4C52-B827-F7D213200DAE}"/>
              </a:ext>
            </a:extLst>
          </p:cNvPr>
          <p:cNvSpPr/>
          <p:nvPr/>
        </p:nvSpPr>
        <p:spPr>
          <a:xfrm rot="16200000">
            <a:off x="5982954" y="1804926"/>
            <a:ext cx="254664" cy="237532"/>
          </a:xfrm>
          <a:prstGeom prst="downArrow">
            <a:avLst/>
          </a:prstGeom>
          <a:solidFill>
            <a:schemeClr val="bg1"/>
          </a:solidFill>
          <a:ln w="412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30FDE7C-670D-4750-962F-5D77F20179E6}"/>
              </a:ext>
            </a:extLst>
          </p:cNvPr>
          <p:cNvSpPr/>
          <p:nvPr/>
        </p:nvSpPr>
        <p:spPr>
          <a:xfrm rot="16200000">
            <a:off x="9024547" y="1804926"/>
            <a:ext cx="254664" cy="237532"/>
          </a:xfrm>
          <a:prstGeom prst="downArrow">
            <a:avLst/>
          </a:prstGeom>
          <a:solidFill>
            <a:schemeClr val="bg1"/>
          </a:solidFill>
          <a:ln w="412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685E70-F640-4341-8577-F8D46A8DCAB5}"/>
              </a:ext>
            </a:extLst>
          </p:cNvPr>
          <p:cNvSpPr/>
          <p:nvPr/>
        </p:nvSpPr>
        <p:spPr>
          <a:xfrm>
            <a:off x="296272" y="4484852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Web-Crawling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FF519A4-895E-46CC-AAC7-6437F5A2304A}"/>
              </a:ext>
            </a:extLst>
          </p:cNvPr>
          <p:cNvSpPr/>
          <p:nvPr/>
        </p:nvSpPr>
        <p:spPr>
          <a:xfrm>
            <a:off x="3290892" y="4484852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자연어 처리 기술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OKT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</a:t>
            </a: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토큰화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불용어처리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최다빈도어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추출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4D12C08-9E07-4A9F-B7AF-ECEAAEB57545}"/>
              </a:ext>
            </a:extLst>
          </p:cNvPr>
          <p:cNvSpPr/>
          <p:nvPr/>
        </p:nvSpPr>
        <p:spPr>
          <a:xfrm>
            <a:off x="6312987" y="4484852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별 특징에 근거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선택지에 대한 가중치를     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차등 적용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370FE67-CCB9-4390-90BB-0433015E2BE3}"/>
              </a:ext>
            </a:extLst>
          </p:cNvPr>
          <p:cNvSpPr/>
          <p:nvPr/>
        </p:nvSpPr>
        <p:spPr>
          <a:xfrm>
            <a:off x="9335082" y="4484852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콤보 박스 사용 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추천 서비스 구현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01CD69E-3261-41B4-851A-851885A9D04F}"/>
              </a:ext>
            </a:extLst>
          </p:cNvPr>
          <p:cNvSpPr/>
          <p:nvPr/>
        </p:nvSpPr>
        <p:spPr>
          <a:xfrm>
            <a:off x="3290892" y="2771264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NLP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 </a:t>
            </a:r>
            <a:r>
              <a:rPr lang="ko-KR" altLang="en-US" sz="14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최다빈도어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도출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US" altLang="ko-KR" sz="1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 latinLnBrk="1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최다빈도어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기반으로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atinLnBrk="1">
              <a:spcAft>
                <a:spcPts val="80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플랫폼 및 사용자 특징분석</a:t>
            </a:r>
            <a:endParaRPr lang="ko-KR" altLang="ko-KR" sz="1400" kern="1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BA0961E-5138-43B4-8265-2E71A8FD008C}"/>
              </a:ext>
            </a:extLst>
          </p:cNvPr>
          <p:cNvSpPr/>
          <p:nvPr/>
        </p:nvSpPr>
        <p:spPr>
          <a:xfrm>
            <a:off x="6312988" y="2755153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우위에 대한 선호도 기반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가중치 판단 후 질문 적용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C1BB68A-728A-42C8-993B-21A3E391AA10}"/>
              </a:ext>
            </a:extLst>
          </p:cNvPr>
          <p:cNvSpPr/>
          <p:nvPr/>
        </p:nvSpPr>
        <p:spPr>
          <a:xfrm>
            <a:off x="9341164" y="2755154"/>
            <a:ext cx="2537419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질문과 가중치</a:t>
            </a: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서비스 구현 및 실행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53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3764750E-4699-498F-8CE2-EB3695A8CF34}"/>
              </a:ext>
            </a:extLst>
          </p:cNvPr>
          <p:cNvSpPr/>
          <p:nvPr/>
        </p:nvSpPr>
        <p:spPr>
          <a:xfrm>
            <a:off x="138140" y="3331330"/>
            <a:ext cx="1531269" cy="1341276"/>
          </a:xfrm>
          <a:prstGeom prst="hexagon">
            <a:avLst/>
          </a:prstGeom>
          <a:noFill/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75877-20A4-425C-A657-C192B8520B86}"/>
              </a:ext>
            </a:extLst>
          </p:cNvPr>
          <p:cNvSpPr txBox="1"/>
          <p:nvPr/>
        </p:nvSpPr>
        <p:spPr>
          <a:xfrm>
            <a:off x="208188" y="3583863"/>
            <a:ext cx="14093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 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불편 해소 및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만족도 향상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F42E9C-F55F-48AD-A1DE-12A50486D1E5}"/>
              </a:ext>
            </a:extLst>
          </p:cNvPr>
          <p:cNvSpPr/>
          <p:nvPr/>
        </p:nvSpPr>
        <p:spPr>
          <a:xfrm>
            <a:off x="2062713" y="3335717"/>
            <a:ext cx="1400961" cy="1342238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D805E-E5E0-4800-AB8E-07E8A730908D}"/>
              </a:ext>
            </a:extLst>
          </p:cNvPr>
          <p:cNvSpPr txBox="1"/>
          <p:nvPr/>
        </p:nvSpPr>
        <p:spPr>
          <a:xfrm>
            <a:off x="1974628" y="3612119"/>
            <a:ext cx="15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특성과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맞는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OTT</a:t>
            </a:r>
          </a:p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 추천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88004B-98CE-4FB1-8D25-B80C0D38920E}"/>
              </a:ext>
            </a:extLst>
          </p:cNvPr>
          <p:cNvSpPr/>
          <p:nvPr/>
        </p:nvSpPr>
        <p:spPr>
          <a:xfrm>
            <a:off x="3800193" y="3283291"/>
            <a:ext cx="1400961" cy="1396524"/>
          </a:xfrm>
          <a:prstGeom prst="ellipse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7D4F5-F355-4012-8A3C-00FA72F97531}"/>
              </a:ext>
            </a:extLst>
          </p:cNvPr>
          <p:cNvSpPr txBox="1"/>
          <p:nvPr/>
        </p:nvSpPr>
        <p:spPr>
          <a:xfrm>
            <a:off x="3756118" y="3721072"/>
            <a:ext cx="1523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추천 지표</a:t>
            </a:r>
          </a:p>
          <a:p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CCCF3-3CD2-4DF8-A70E-5F001523AD0A}"/>
              </a:ext>
            </a:extLst>
          </p:cNvPr>
          <p:cNvSpPr txBox="1"/>
          <p:nvPr/>
        </p:nvSpPr>
        <p:spPr>
          <a:xfrm>
            <a:off x="3662036" y="2758412"/>
            <a:ext cx="138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별 장점 및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단점 가시화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E7792-CDD8-4897-B84C-507CEE73B14C}"/>
              </a:ext>
            </a:extLst>
          </p:cNvPr>
          <p:cNvSpPr txBox="1"/>
          <p:nvPr/>
        </p:nvSpPr>
        <p:spPr>
          <a:xfrm>
            <a:off x="3672028" y="4691559"/>
            <a:ext cx="155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kern="0" spc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리뷰 지표화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5730B1-42B2-45A5-BF57-2CC0C8157ED8}"/>
              </a:ext>
            </a:extLst>
          </p:cNvPr>
          <p:cNvSpPr/>
          <p:nvPr/>
        </p:nvSpPr>
        <p:spPr>
          <a:xfrm>
            <a:off x="5816328" y="2798281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A3803-AB07-432F-BA13-185B2F7CE530}"/>
              </a:ext>
            </a:extLst>
          </p:cNvPr>
          <p:cNvSpPr txBox="1"/>
          <p:nvPr/>
        </p:nvSpPr>
        <p:spPr>
          <a:xfrm>
            <a:off x="6015928" y="2846738"/>
            <a:ext cx="12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홍보 콘텐츠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34477-F592-4EA8-B7BF-2B7AF2BC7690}"/>
              </a:ext>
            </a:extLst>
          </p:cNvPr>
          <p:cNvSpPr txBox="1"/>
          <p:nvPr/>
        </p:nvSpPr>
        <p:spPr>
          <a:xfrm>
            <a:off x="5673604" y="2497053"/>
            <a:ext cx="227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별 주력 콘텐츠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D2F3C-C003-4E54-87B3-2388292381D0}"/>
              </a:ext>
            </a:extLst>
          </p:cNvPr>
          <p:cNvSpPr/>
          <p:nvPr/>
        </p:nvSpPr>
        <p:spPr>
          <a:xfrm>
            <a:off x="5812591" y="3791333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03CD9-96EA-4188-ADDB-8E27BE3EFF35}"/>
              </a:ext>
            </a:extLst>
          </p:cNvPr>
          <p:cNvSpPr txBox="1"/>
          <p:nvPr/>
        </p:nvSpPr>
        <p:spPr>
          <a:xfrm>
            <a:off x="6110297" y="3830716"/>
            <a:ext cx="1032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특성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A79A8-CC84-4626-8D38-18AB8B8CCACB}"/>
              </a:ext>
            </a:extLst>
          </p:cNvPr>
          <p:cNvSpPr txBox="1"/>
          <p:nvPr/>
        </p:nvSpPr>
        <p:spPr>
          <a:xfrm>
            <a:off x="5678568" y="6001920"/>
            <a:ext cx="197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이용자들의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관심사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추천작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79DC0-77A8-493A-8999-99FB7ACB8956}"/>
              </a:ext>
            </a:extLst>
          </p:cNvPr>
          <p:cNvSpPr/>
          <p:nvPr/>
        </p:nvSpPr>
        <p:spPr>
          <a:xfrm>
            <a:off x="5816326" y="4775617"/>
            <a:ext cx="1841845" cy="627960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DB3E9-D992-446E-9034-6FDF61776FD8}"/>
              </a:ext>
            </a:extLst>
          </p:cNvPr>
          <p:cNvSpPr txBox="1"/>
          <p:nvPr/>
        </p:nvSpPr>
        <p:spPr>
          <a:xfrm>
            <a:off x="5924539" y="4812598"/>
            <a:ext cx="1587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플랫폼 별</a:t>
            </a: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보유 콘텐츠 특징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493E3D-4667-4BDA-ABC2-010C509E24B5}"/>
              </a:ext>
            </a:extLst>
          </p:cNvPr>
          <p:cNvSpPr txBox="1"/>
          <p:nvPr/>
        </p:nvSpPr>
        <p:spPr>
          <a:xfrm>
            <a:off x="5829369" y="5386525"/>
            <a:ext cx="18418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별 차별성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00" kern="0" spc="0" dirty="0">
              <a:solidFill>
                <a:srgbClr val="668EFD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독점적으로 제공하는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632F5E-D519-4499-AB92-18A987C223D7}"/>
              </a:ext>
            </a:extLst>
          </p:cNvPr>
          <p:cNvSpPr/>
          <p:nvPr/>
        </p:nvSpPr>
        <p:spPr>
          <a:xfrm>
            <a:off x="8122550" y="2279562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4CC8A1-9EF8-464C-93C8-0FC31066E157}"/>
              </a:ext>
            </a:extLst>
          </p:cNvPr>
          <p:cNvSpPr txBox="1"/>
          <p:nvPr/>
        </p:nvSpPr>
        <p:spPr>
          <a:xfrm>
            <a:off x="8240193" y="2328017"/>
            <a:ext cx="1426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블로그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62F2B-3AD7-46C8-8315-40F254A20E53}"/>
              </a:ext>
            </a:extLst>
          </p:cNvPr>
          <p:cNvSpPr txBox="1"/>
          <p:nvPr/>
        </p:nvSpPr>
        <p:spPr>
          <a:xfrm>
            <a:off x="9731814" y="2214937"/>
            <a:ext cx="20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플랫폼에서 제공하는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콘텐츠의 블로그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후기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endParaRPr lang="en-US" altLang="ko-KR" sz="12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12EBF2-3DBB-42C6-B866-47FE61FA7504}"/>
              </a:ext>
            </a:extLst>
          </p:cNvPr>
          <p:cNvSpPr/>
          <p:nvPr/>
        </p:nvSpPr>
        <p:spPr>
          <a:xfrm>
            <a:off x="8129517" y="3115302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C0427B-EA71-445B-A295-ACAAE6A0128B}"/>
              </a:ext>
            </a:extLst>
          </p:cNvPr>
          <p:cNvSpPr txBox="1"/>
          <p:nvPr/>
        </p:nvSpPr>
        <p:spPr>
          <a:xfrm>
            <a:off x="8331666" y="3156979"/>
            <a:ext cx="12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뉴스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7242F-714C-4099-A7A3-0DD4DD04BA74}"/>
              </a:ext>
            </a:extLst>
          </p:cNvPr>
          <p:cNvSpPr txBox="1"/>
          <p:nvPr/>
        </p:nvSpPr>
        <p:spPr>
          <a:xfrm>
            <a:off x="9698021" y="3081110"/>
            <a:ext cx="2468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플랫폼들의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홍보 전략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E3F43C-5CAE-4A00-909F-B04798201F94}"/>
              </a:ext>
            </a:extLst>
          </p:cNvPr>
          <p:cNvSpPr/>
          <p:nvPr/>
        </p:nvSpPr>
        <p:spPr>
          <a:xfrm>
            <a:off x="8136484" y="4734556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F24B4D-EDEC-4172-8C1A-DBB52CE15D24}"/>
              </a:ext>
            </a:extLst>
          </p:cNvPr>
          <p:cNvSpPr txBox="1"/>
          <p:nvPr/>
        </p:nvSpPr>
        <p:spPr>
          <a:xfrm>
            <a:off x="8563694" y="4780858"/>
            <a:ext cx="77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트위터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846F3C-1590-4C59-92F1-5539B2510421}"/>
              </a:ext>
            </a:extLst>
          </p:cNvPr>
          <p:cNvSpPr txBox="1"/>
          <p:nvPr/>
        </p:nvSpPr>
        <p:spPr>
          <a:xfrm>
            <a:off x="9738888" y="4681000"/>
            <a:ext cx="258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 콘텐츠 관람 후기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이용자들의 </a:t>
            </a:r>
            <a:r>
              <a:rPr lang="ko-KR" altLang="en-US" sz="12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추천작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A06B23-4F9B-4BCA-A6FB-584D52F105F2}"/>
              </a:ext>
            </a:extLst>
          </p:cNvPr>
          <p:cNvSpPr/>
          <p:nvPr/>
        </p:nvSpPr>
        <p:spPr>
          <a:xfrm>
            <a:off x="8094001" y="3914660"/>
            <a:ext cx="1644887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0F6FA-59D3-4AD0-BFED-492688474762}"/>
              </a:ext>
            </a:extLst>
          </p:cNvPr>
          <p:cNvSpPr txBox="1"/>
          <p:nvPr/>
        </p:nvSpPr>
        <p:spPr>
          <a:xfrm>
            <a:off x="8152453" y="3958261"/>
            <a:ext cx="1624163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데이터랩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7C9DEA-E363-4023-B085-E309D6EDCA47}"/>
              </a:ext>
            </a:extLst>
          </p:cNvPr>
          <p:cNvSpPr txBox="1"/>
          <p:nvPr/>
        </p:nvSpPr>
        <p:spPr>
          <a:xfrm>
            <a:off x="9722101" y="3842518"/>
            <a:ext cx="179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 별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검색량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F11709-C0C0-4475-BA56-A49C9515107D}"/>
              </a:ext>
            </a:extLst>
          </p:cNvPr>
          <p:cNvSpPr/>
          <p:nvPr/>
        </p:nvSpPr>
        <p:spPr>
          <a:xfrm>
            <a:off x="8145078" y="5523487"/>
            <a:ext cx="1635853" cy="432063"/>
          </a:xfrm>
          <a:prstGeom prst="rect">
            <a:avLst/>
          </a:prstGeom>
          <a:solidFill>
            <a:schemeClr val="bg1"/>
          </a:solidFill>
          <a:ln w="1270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12CE8B-3B35-43B7-BD7D-A4B974AE8765}"/>
              </a:ext>
            </a:extLst>
          </p:cNvPr>
          <p:cNvSpPr txBox="1"/>
          <p:nvPr/>
        </p:nvSpPr>
        <p:spPr>
          <a:xfrm>
            <a:off x="8360287" y="5575396"/>
            <a:ext cx="120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플랫폼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7A019D-8E81-4595-BB21-89F4D97787A3}"/>
              </a:ext>
            </a:extLst>
          </p:cNvPr>
          <p:cNvSpPr txBox="1"/>
          <p:nvPr/>
        </p:nvSpPr>
        <p:spPr>
          <a:xfrm>
            <a:off x="9650615" y="5676188"/>
            <a:ext cx="198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왓챠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후기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574D9-161B-437C-8D98-FF20252A0B63}"/>
              </a:ext>
            </a:extLst>
          </p:cNvPr>
          <p:cNvSpPr txBox="1"/>
          <p:nvPr/>
        </p:nvSpPr>
        <p:spPr>
          <a:xfrm>
            <a:off x="9591339" y="5429201"/>
            <a:ext cx="2399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넷플릭스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후기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F114C5-9B35-4916-8D47-67C6293265B7}"/>
              </a:ext>
            </a:extLst>
          </p:cNvPr>
          <p:cNvSpPr txBox="1"/>
          <p:nvPr/>
        </p:nvSpPr>
        <p:spPr>
          <a:xfrm>
            <a:off x="9695767" y="5926615"/>
            <a:ext cx="203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웨이브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후기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9C68E0-91CB-4245-83B2-B92CF73AE068}"/>
              </a:ext>
            </a:extLst>
          </p:cNvPr>
          <p:cNvSpPr txBox="1"/>
          <p:nvPr/>
        </p:nvSpPr>
        <p:spPr>
          <a:xfrm>
            <a:off x="9529168" y="6188178"/>
            <a:ext cx="2223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시즌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후기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DC64CF-9398-4D25-B663-9BB4678BCA28}"/>
              </a:ext>
            </a:extLst>
          </p:cNvPr>
          <p:cNvSpPr txBox="1"/>
          <p:nvPr/>
        </p:nvSpPr>
        <p:spPr>
          <a:xfrm>
            <a:off x="9552906" y="6448453"/>
            <a:ext cx="217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티빙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콘텐츠 후기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1CF40E-2529-49BE-9F55-0B885853E7CB}"/>
              </a:ext>
            </a:extLst>
          </p:cNvPr>
          <p:cNvCxnSpPr>
            <a:cxnSpLocks/>
          </p:cNvCxnSpPr>
          <p:nvPr/>
        </p:nvCxnSpPr>
        <p:spPr>
          <a:xfrm flipH="1" flipV="1">
            <a:off x="1653746" y="4002452"/>
            <a:ext cx="408967" cy="4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7C25953-252D-4F9B-AA12-E56B72D79BA9}"/>
              </a:ext>
            </a:extLst>
          </p:cNvPr>
          <p:cNvCxnSpPr>
            <a:cxnSpLocks/>
          </p:cNvCxnSpPr>
          <p:nvPr/>
        </p:nvCxnSpPr>
        <p:spPr>
          <a:xfrm flipH="1">
            <a:off x="3450740" y="4015861"/>
            <a:ext cx="349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1AD9BB7-783A-476B-B1E0-2EB533E67E3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25681" y="3014313"/>
            <a:ext cx="590647" cy="1019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FC4A68A-65E5-4982-BD7B-C4C1D46DC40B}"/>
              </a:ext>
            </a:extLst>
          </p:cNvPr>
          <p:cNvCxnSpPr>
            <a:cxnSpLocks/>
          </p:cNvCxnSpPr>
          <p:nvPr/>
        </p:nvCxnSpPr>
        <p:spPr>
          <a:xfrm flipH="1">
            <a:off x="5189670" y="4033910"/>
            <a:ext cx="633483" cy="45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BAA64C3-530F-4517-BB9D-B0084FDA48A0}"/>
              </a:ext>
            </a:extLst>
          </p:cNvPr>
          <p:cNvCxnSpPr>
            <a:cxnSpLocks/>
          </p:cNvCxnSpPr>
          <p:nvPr/>
        </p:nvCxnSpPr>
        <p:spPr>
          <a:xfrm flipH="1" flipV="1">
            <a:off x="5225681" y="4141274"/>
            <a:ext cx="597473" cy="973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2B9C6A0-3BCD-4FB3-AEFC-13B14F7AF629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448444" y="2495592"/>
            <a:ext cx="670624" cy="1511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CF6AAD9-7B08-467F-A638-181FA2031B9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7658171" y="2495591"/>
            <a:ext cx="455778" cy="2594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6856C62-C029-4AB7-841E-1D8A5BCB62D8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 flipV="1">
            <a:off x="7452181" y="3014313"/>
            <a:ext cx="677336" cy="317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44A05CA-731A-4F8A-8A4F-C1511B33014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7448444" y="4007365"/>
            <a:ext cx="648514" cy="110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0B6824-6956-4F99-A7B0-CA8B3FBED18A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7448444" y="4007365"/>
            <a:ext cx="689182" cy="949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23BC988-B25C-4C9A-A383-D89F4627C67D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7658171" y="5089597"/>
            <a:ext cx="491790" cy="664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2F72E1F-E0D5-490D-B870-13FFE5B02E43}"/>
              </a:ext>
            </a:extLst>
          </p:cNvPr>
          <p:cNvCxnSpPr>
            <a:cxnSpLocks/>
            <a:stCxn id="43" idx="1"/>
            <a:endCxn id="19" idx="3"/>
          </p:cNvCxnSpPr>
          <p:nvPr/>
        </p:nvCxnSpPr>
        <p:spPr>
          <a:xfrm flipH="1">
            <a:off x="7658171" y="4950588"/>
            <a:ext cx="478313" cy="13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F72E1AF-C93B-4B08-BCD1-A879AE9E67F4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52B35D-0005-46DE-BE35-6E2FFAE7073D}"/>
              </a:ext>
            </a:extLst>
          </p:cNvPr>
          <p:cNvSpPr/>
          <p:nvPr/>
        </p:nvSpPr>
        <p:spPr>
          <a:xfrm>
            <a:off x="8139451" y="1498935"/>
            <a:ext cx="1631940" cy="423674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선정 근거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4BFF17-EF7F-4988-B691-5E3301A44050}"/>
              </a:ext>
            </a:extLst>
          </p:cNvPr>
          <p:cNvSpPr/>
          <p:nvPr/>
        </p:nvSpPr>
        <p:spPr>
          <a:xfrm>
            <a:off x="5810654" y="1498935"/>
            <a:ext cx="1631940" cy="423674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유형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A0BB1E-CFD2-4D50-9EAD-B4D4AFD50EB6}"/>
              </a:ext>
            </a:extLst>
          </p:cNvPr>
          <p:cNvSpPr/>
          <p:nvPr/>
        </p:nvSpPr>
        <p:spPr>
          <a:xfrm>
            <a:off x="3812746" y="1498935"/>
            <a:ext cx="1388024" cy="423674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 지표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6818B8-C104-48CC-8237-A5CFAF30E8A9}"/>
              </a:ext>
            </a:extLst>
          </p:cNvPr>
          <p:cNvSpPr/>
          <p:nvPr/>
        </p:nvSpPr>
        <p:spPr>
          <a:xfrm>
            <a:off x="2062713" y="1498935"/>
            <a:ext cx="1408837" cy="423674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분석활동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A01076-1D58-474C-A263-81BAFD79861C}"/>
              </a:ext>
            </a:extLst>
          </p:cNvPr>
          <p:cNvSpPr/>
          <p:nvPr/>
        </p:nvSpPr>
        <p:spPr>
          <a:xfrm>
            <a:off x="134068" y="1498935"/>
            <a:ext cx="1515983" cy="423674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인사이트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BBEF4-71EF-4F7E-A286-A0C0B09EE579}"/>
              </a:ext>
            </a:extLst>
          </p:cNvPr>
          <p:cNvSpPr txBox="1"/>
          <p:nvPr/>
        </p:nvSpPr>
        <p:spPr>
          <a:xfrm>
            <a:off x="5606244" y="4246759"/>
            <a:ext cx="188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668EFD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◼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이용자들의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성별 및 연령대 분석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A6ACD-9AA8-453F-95A1-BC59002E6E3B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8C29C-DD2A-49C5-9263-9E4B96B056DD}"/>
              </a:ext>
            </a:extLst>
          </p:cNvPr>
          <p:cNvSpPr txBox="1"/>
          <p:nvPr/>
        </p:nvSpPr>
        <p:spPr>
          <a:xfrm>
            <a:off x="2540763" y="365443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인사이트 모형도</a:t>
            </a:r>
          </a:p>
        </p:txBody>
      </p:sp>
    </p:spTree>
    <p:extLst>
      <p:ext uri="{BB962C8B-B14F-4D97-AF65-F5344CB8AC3E}">
        <p14:creationId xmlns:p14="http://schemas.microsoft.com/office/powerpoint/2010/main" val="18112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08E37-1866-46B5-957A-EBB5348A6CA9}"/>
              </a:ext>
            </a:extLst>
          </p:cNvPr>
          <p:cNvSpPr txBox="1"/>
          <p:nvPr/>
        </p:nvSpPr>
        <p:spPr>
          <a:xfrm>
            <a:off x="5244515" y="1583227"/>
            <a:ext cx="212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4CF68ED-4432-454F-B27F-E856E8959590}"/>
              </a:ext>
            </a:extLst>
          </p:cNvPr>
          <p:cNvGrpSpPr/>
          <p:nvPr/>
        </p:nvGrpSpPr>
        <p:grpSpPr>
          <a:xfrm>
            <a:off x="209725" y="3689808"/>
            <a:ext cx="11679650" cy="51480"/>
            <a:chOff x="753725" y="6406246"/>
            <a:chExt cx="16778265" cy="2084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ADBE26E-D3EB-42E8-9650-63C5F2C2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B7BCF3-5001-4992-9CBD-9E487CF9F9E1}"/>
              </a:ext>
            </a:extLst>
          </p:cNvPr>
          <p:cNvSpPr txBox="1"/>
          <p:nvPr/>
        </p:nvSpPr>
        <p:spPr>
          <a:xfrm>
            <a:off x="4565550" y="2752513"/>
            <a:ext cx="31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  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15C7-997D-43F1-8F1B-EF68B3354FD4}"/>
              </a:ext>
            </a:extLst>
          </p:cNvPr>
          <p:cNvSpPr txBox="1"/>
          <p:nvPr/>
        </p:nvSpPr>
        <p:spPr>
          <a:xfrm>
            <a:off x="4658203" y="4813108"/>
            <a:ext cx="409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검증 결과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739D6-4839-4110-B20E-BE9588BF0F4D}"/>
              </a:ext>
            </a:extLst>
          </p:cNvPr>
          <p:cNvSpPr txBox="1"/>
          <p:nvPr/>
        </p:nvSpPr>
        <p:spPr>
          <a:xfrm>
            <a:off x="4658203" y="4087463"/>
            <a:ext cx="457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수집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정제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5442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FAD8EEB-0B1B-4132-86D0-705AC9516EEA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08E34F-6DD8-4669-A87E-19456E863B9D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C60CE-4930-4ECA-8B34-B4E2F2CAE89E}"/>
              </a:ext>
            </a:extLst>
          </p:cNvPr>
          <p:cNvSpPr/>
          <p:nvPr/>
        </p:nvSpPr>
        <p:spPr>
          <a:xfrm>
            <a:off x="760395" y="2223430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53B83C-CE96-4F1D-99C5-5749873BF7F3}"/>
              </a:ext>
            </a:extLst>
          </p:cNvPr>
          <p:cNvSpPr/>
          <p:nvPr/>
        </p:nvSpPr>
        <p:spPr>
          <a:xfrm>
            <a:off x="4477557" y="2223429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69B26B-7512-46F0-84DF-7FF06D9F9A0B}"/>
              </a:ext>
            </a:extLst>
          </p:cNvPr>
          <p:cNvSpPr/>
          <p:nvPr/>
        </p:nvSpPr>
        <p:spPr>
          <a:xfrm>
            <a:off x="8214841" y="2223430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3112C-6BD3-41FB-9B1B-C9B555B1AFB1}"/>
              </a:ext>
            </a:extLst>
          </p:cNvPr>
          <p:cNvSpPr txBox="1"/>
          <p:nvPr/>
        </p:nvSpPr>
        <p:spPr>
          <a:xfrm>
            <a:off x="3806065" y="3491617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9012F-3C81-4F87-8B7D-292D58724093}"/>
              </a:ext>
            </a:extLst>
          </p:cNvPr>
          <p:cNvSpPr txBox="1"/>
          <p:nvPr/>
        </p:nvSpPr>
        <p:spPr>
          <a:xfrm>
            <a:off x="7518266" y="3491617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CFDA59-245A-4E20-9ADA-E4300FF5CBE9}"/>
              </a:ext>
            </a:extLst>
          </p:cNvPr>
          <p:cNvSpPr/>
          <p:nvPr/>
        </p:nvSpPr>
        <p:spPr>
          <a:xfrm>
            <a:off x="1034788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F7743C-2CC5-4609-ADC8-DE384B9103FE}"/>
              </a:ext>
            </a:extLst>
          </p:cNvPr>
          <p:cNvSpPr/>
          <p:nvPr/>
        </p:nvSpPr>
        <p:spPr>
          <a:xfrm>
            <a:off x="4783529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목표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87488-BA5D-4264-906A-BC541CBCA234}"/>
              </a:ext>
            </a:extLst>
          </p:cNvPr>
          <p:cNvSpPr/>
          <p:nvPr/>
        </p:nvSpPr>
        <p:spPr>
          <a:xfrm>
            <a:off x="8554136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1570-11BF-44D6-9E60-06477FD09D60}"/>
              </a:ext>
            </a:extLst>
          </p:cNvPr>
          <p:cNvSpPr txBox="1"/>
          <p:nvPr/>
        </p:nvSpPr>
        <p:spPr>
          <a:xfrm>
            <a:off x="1126155" y="2733575"/>
            <a:ext cx="2040960" cy="56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DA22C-6948-4DCD-B0FE-26E458F8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47" y="4693800"/>
            <a:ext cx="454159" cy="385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2" descr="넷플릭스 요금제 간단정리, 프리미엄(UHD) 신청전 확인할 점">
            <a:extLst>
              <a:ext uri="{FF2B5EF4-FFF2-40B4-BE49-F238E27FC236}">
                <a16:creationId xmlns:a16="http://schemas.microsoft.com/office/drawing/2014/main" id="{562F1536-A9F0-4FBA-BB07-18D608BDE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-1975" r="26219"/>
          <a:stretch/>
        </p:blipFill>
        <p:spPr bwMode="auto">
          <a:xfrm rot="10800000" flipH="1" flipV="1">
            <a:off x="1694096" y="4161251"/>
            <a:ext cx="432454" cy="385825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왓챠 WATCHA">
            <a:extLst>
              <a:ext uri="{FF2B5EF4-FFF2-40B4-BE49-F238E27FC236}">
                <a16:creationId xmlns:a16="http://schemas.microsoft.com/office/drawing/2014/main" id="{AA798DF3-8D75-4A3C-9300-C342C5BE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97" y="4161250"/>
            <a:ext cx="489233" cy="385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avve - 웨이브 - Home | Facebook">
            <a:extLst>
              <a:ext uri="{FF2B5EF4-FFF2-40B4-BE49-F238E27FC236}">
                <a16:creationId xmlns:a16="http://schemas.microsoft.com/office/drawing/2014/main" id="{DE2524B8-271A-4119-8B30-962BFE2E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03" y="4697699"/>
            <a:ext cx="443012" cy="417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VING｜검색">
            <a:extLst>
              <a:ext uri="{FF2B5EF4-FFF2-40B4-BE49-F238E27FC236}">
                <a16:creationId xmlns:a16="http://schemas.microsoft.com/office/drawing/2014/main" id="{1BAD297B-1DFE-41A0-A9AD-9C0A6979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52" y="4712607"/>
            <a:ext cx="489232" cy="385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C5F568-E71C-465F-BB64-50872060A833}"/>
              </a:ext>
            </a:extLst>
          </p:cNvPr>
          <p:cNvSpPr txBox="1"/>
          <p:nvPr/>
        </p:nvSpPr>
        <p:spPr>
          <a:xfrm>
            <a:off x="1005536" y="3168451"/>
            <a:ext cx="256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수 많은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상위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5B2E7-AFD5-47E4-8B55-4BF05B844AD6}"/>
              </a:ext>
            </a:extLst>
          </p:cNvPr>
          <p:cNvSpPr txBox="1"/>
          <p:nvPr/>
        </p:nvSpPr>
        <p:spPr>
          <a:xfrm>
            <a:off x="4719088" y="2874562"/>
            <a:ext cx="21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별 특성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9BEE9-4A26-46A4-AEA1-62B3F6CAE52E}"/>
              </a:ext>
            </a:extLst>
          </p:cNvPr>
          <p:cNvSpPr txBox="1"/>
          <p:nvPr/>
        </p:nvSpPr>
        <p:spPr>
          <a:xfrm>
            <a:off x="4704346" y="3597568"/>
            <a:ext cx="27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유저 특성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4D82B-E9B5-48EB-A8EC-EE420C863D73}"/>
              </a:ext>
            </a:extLst>
          </p:cNvPr>
          <p:cNvSpPr txBox="1"/>
          <p:nvPr/>
        </p:nvSpPr>
        <p:spPr>
          <a:xfrm>
            <a:off x="4704346" y="4405466"/>
            <a:ext cx="272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별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주력 홍보 요소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28A11-86D1-4ABD-99C4-856A93AE2B8B}"/>
              </a:ext>
            </a:extLst>
          </p:cNvPr>
          <p:cNvSpPr txBox="1"/>
          <p:nvPr/>
        </p:nvSpPr>
        <p:spPr>
          <a:xfrm>
            <a:off x="8663935" y="2628237"/>
            <a:ext cx="21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ADAC8-77D4-4A86-9831-D12F4BB1AE73}"/>
              </a:ext>
            </a:extLst>
          </p:cNvPr>
          <p:cNvSpPr txBox="1"/>
          <p:nvPr/>
        </p:nvSpPr>
        <p:spPr>
          <a:xfrm>
            <a:off x="8678809" y="3176886"/>
            <a:ext cx="21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뉴스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F512D6-A6FE-4ADC-B460-944CC364AF79}"/>
              </a:ext>
            </a:extLst>
          </p:cNvPr>
          <p:cNvSpPr txBox="1"/>
          <p:nvPr/>
        </p:nvSpPr>
        <p:spPr>
          <a:xfrm>
            <a:off x="8683408" y="3810797"/>
            <a:ext cx="21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트위터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C92E7B-50C1-42B2-AA18-5F3BA4622497}"/>
              </a:ext>
            </a:extLst>
          </p:cNvPr>
          <p:cNvSpPr txBox="1"/>
          <p:nvPr/>
        </p:nvSpPr>
        <p:spPr>
          <a:xfrm>
            <a:off x="8678809" y="4398053"/>
            <a:ext cx="251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사이트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92D95-2A80-4355-999D-771A785C5C06}"/>
              </a:ext>
            </a:extLst>
          </p:cNvPr>
          <p:cNvSpPr txBox="1"/>
          <p:nvPr/>
        </p:nvSpPr>
        <p:spPr>
          <a:xfrm>
            <a:off x="3501824" y="365443"/>
            <a:ext cx="161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D786C-99F8-47A7-96A3-BFC155EF62F9}"/>
              </a:ext>
            </a:extLst>
          </p:cNvPr>
          <p:cNvSpPr txBox="1"/>
          <p:nvPr/>
        </p:nvSpPr>
        <p:spPr>
          <a:xfrm>
            <a:off x="8697471" y="4950981"/>
            <a:ext cx="240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20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FAD8EEB-0B1B-4132-86D0-705AC9516EEA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08E34F-6DD8-4669-A87E-19456E863B9D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1C60CE-4930-4ECA-8B34-B4E2F2CAE89E}"/>
              </a:ext>
            </a:extLst>
          </p:cNvPr>
          <p:cNvSpPr/>
          <p:nvPr/>
        </p:nvSpPr>
        <p:spPr>
          <a:xfrm>
            <a:off x="760395" y="2223430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53B83C-CE96-4F1D-99C5-5749873BF7F3}"/>
              </a:ext>
            </a:extLst>
          </p:cNvPr>
          <p:cNvSpPr/>
          <p:nvPr/>
        </p:nvSpPr>
        <p:spPr>
          <a:xfrm>
            <a:off x="4477557" y="2223429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69B26B-7512-46F0-84DF-7FF06D9F9A0B}"/>
              </a:ext>
            </a:extLst>
          </p:cNvPr>
          <p:cNvSpPr/>
          <p:nvPr/>
        </p:nvSpPr>
        <p:spPr>
          <a:xfrm>
            <a:off x="8214841" y="2223430"/>
            <a:ext cx="2974848" cy="32666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3112C-6BD3-41FB-9B1B-C9B555B1AFB1}"/>
              </a:ext>
            </a:extLst>
          </p:cNvPr>
          <p:cNvSpPr txBox="1"/>
          <p:nvPr/>
        </p:nvSpPr>
        <p:spPr>
          <a:xfrm>
            <a:off x="3806065" y="3491617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9012F-3C81-4F87-8B7D-292D58724093}"/>
              </a:ext>
            </a:extLst>
          </p:cNvPr>
          <p:cNvSpPr txBox="1"/>
          <p:nvPr/>
        </p:nvSpPr>
        <p:spPr>
          <a:xfrm>
            <a:off x="7518266" y="3491617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CFDA59-245A-4E20-9ADA-E4300FF5CBE9}"/>
              </a:ext>
            </a:extLst>
          </p:cNvPr>
          <p:cNvSpPr/>
          <p:nvPr/>
        </p:nvSpPr>
        <p:spPr>
          <a:xfrm>
            <a:off x="1034788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토큰화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(Tokenization)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F7743C-2CC5-4609-ADC8-DE384B9103FE}"/>
              </a:ext>
            </a:extLst>
          </p:cNvPr>
          <p:cNvSpPr/>
          <p:nvPr/>
        </p:nvSpPr>
        <p:spPr>
          <a:xfrm>
            <a:off x="4783529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불용어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StopWords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87488-BA5D-4264-906A-BC541CBCA234}"/>
              </a:ext>
            </a:extLst>
          </p:cNvPr>
          <p:cNvSpPr/>
          <p:nvPr/>
        </p:nvSpPr>
        <p:spPr>
          <a:xfrm>
            <a:off x="8554136" y="1859447"/>
            <a:ext cx="2342087" cy="563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1570-11BF-44D6-9E60-06477FD09D60}"/>
              </a:ext>
            </a:extLst>
          </p:cNvPr>
          <p:cNvSpPr txBox="1"/>
          <p:nvPr/>
        </p:nvSpPr>
        <p:spPr>
          <a:xfrm>
            <a:off x="1126155" y="2733575"/>
            <a:ext cx="2040960" cy="56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7A44FE-504A-4AD4-8172-B72B52C5D3AA}"/>
              </a:ext>
            </a:extLst>
          </p:cNvPr>
          <p:cNvSpPr txBox="1"/>
          <p:nvPr/>
        </p:nvSpPr>
        <p:spPr>
          <a:xfrm>
            <a:off x="274032" y="3491617"/>
            <a:ext cx="39082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NLP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자연어처리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위한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형태소 단위 문장 분리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DE77DA-F1B2-442D-A749-B7C23502131F}"/>
              </a:ext>
            </a:extLst>
          </p:cNvPr>
          <p:cNvSpPr txBox="1"/>
          <p:nvPr/>
        </p:nvSpPr>
        <p:spPr>
          <a:xfrm>
            <a:off x="4703366" y="2848565"/>
            <a:ext cx="27262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</a:t>
            </a: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특성 상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신조어</a:t>
            </a:r>
            <a:r>
              <a:rPr lang="en-US" altLang="ko-KR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욕설</a:t>
            </a:r>
            <a:r>
              <a:rPr lang="en-US" altLang="ko-KR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이모티콘 多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EA85D-CD92-4ED4-A633-56454C34D044}"/>
              </a:ext>
            </a:extLst>
          </p:cNvPr>
          <p:cNvSpPr txBox="1"/>
          <p:nvPr/>
        </p:nvSpPr>
        <p:spPr>
          <a:xfrm>
            <a:off x="4392446" y="3860638"/>
            <a:ext cx="29748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정확도를 위한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불필요한 문자 제거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99FE03-4BAF-4703-80DC-F1A31D063A02}"/>
              </a:ext>
            </a:extLst>
          </p:cNvPr>
          <p:cNvSpPr txBox="1"/>
          <p:nvPr/>
        </p:nvSpPr>
        <p:spPr>
          <a:xfrm>
            <a:off x="4703366" y="4846453"/>
            <a:ext cx="27262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조사</a:t>
            </a:r>
            <a:r>
              <a:rPr lang="en-US" altLang="ko-KR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부사 추가 제거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5A8899-8F2A-437E-BB60-E83361825931}"/>
              </a:ext>
            </a:extLst>
          </p:cNvPr>
          <p:cNvSpPr txBox="1"/>
          <p:nvPr/>
        </p:nvSpPr>
        <p:spPr>
          <a:xfrm>
            <a:off x="8362075" y="2963603"/>
            <a:ext cx="27262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플랫폼 기준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많이 언급된 단어 </a:t>
            </a:r>
            <a:endParaRPr lang="en-US" altLang="ko-KR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D20AAD-5CF2-429D-980E-DCA10F73E8A1}"/>
              </a:ext>
            </a:extLst>
          </p:cNvPr>
          <p:cNvSpPr txBox="1"/>
          <p:nvPr/>
        </p:nvSpPr>
        <p:spPr>
          <a:xfrm>
            <a:off x="9505048" y="3519885"/>
            <a:ext cx="399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13F8A86-7EE8-4B53-AD57-C0174F0D1A7D}"/>
              </a:ext>
            </a:extLst>
          </p:cNvPr>
          <p:cNvSpPr/>
          <p:nvPr/>
        </p:nvSpPr>
        <p:spPr>
          <a:xfrm>
            <a:off x="8816741" y="4299219"/>
            <a:ext cx="1809549" cy="861852"/>
          </a:xfrm>
          <a:prstGeom prst="roundRect">
            <a:avLst/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D2525E-E012-467A-B8DB-243B58FE4723}"/>
              </a:ext>
            </a:extLst>
          </p:cNvPr>
          <p:cNvSpPr txBox="1"/>
          <p:nvPr/>
        </p:nvSpPr>
        <p:spPr>
          <a:xfrm>
            <a:off x="8362075" y="4330074"/>
            <a:ext cx="272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특징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 특징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A0448-B928-402E-BBBF-3BDB29FF967F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261499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3635E40-F389-48A9-BE83-BBE49CA12DFD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110E2A0-9F15-4F62-8FD0-D16B1473641C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9A00D-FA68-4F5B-AB6C-FC5749CBC383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</a:p>
        </p:txBody>
      </p:sp>
      <p:graphicFrame>
        <p:nvGraphicFramePr>
          <p:cNvPr id="48" name="표 2">
            <a:extLst>
              <a:ext uri="{FF2B5EF4-FFF2-40B4-BE49-F238E27FC236}">
                <a16:creationId xmlns:a16="http://schemas.microsoft.com/office/drawing/2014/main" id="{A125DF8A-5334-4533-8638-16DF49AB4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114494"/>
              </p:ext>
            </p:extLst>
          </p:nvPr>
        </p:nvGraphicFramePr>
        <p:xfrm>
          <a:off x="1308495" y="1592103"/>
          <a:ext cx="4635101" cy="1820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101">
                  <a:extLst>
                    <a:ext uri="{9D8B030D-6E8A-4147-A177-3AD203B41FA5}">
                      <a16:colId xmlns:a16="http://schemas.microsoft.com/office/drawing/2014/main" val="1859850285"/>
                    </a:ext>
                  </a:extLst>
                </a:gridCol>
              </a:tblGrid>
              <a:tr h="435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INPUT DATA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8724"/>
                  </a:ext>
                </a:extLst>
              </a:tr>
              <a:tr h="1384841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Naver</a:t>
                      </a: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Blog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후기</a:t>
                      </a:r>
                      <a:endParaRPr lang="en-US" altLang="ko-KR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Naver</a:t>
                      </a:r>
                      <a:r>
                        <a:rPr lang="ko-KR" altLang="en-US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News</a:t>
                      </a:r>
                      <a:r>
                        <a:rPr lang="ko-KR" altLang="en-US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및 본문</a:t>
                      </a:r>
                      <a:endParaRPr lang="en-US" altLang="ko-KR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Naver</a:t>
                      </a: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DataLab</a:t>
                      </a: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 및 연령대</a:t>
                      </a:r>
                      <a:endParaRPr lang="en-US" altLang="ko-KR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Twitter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후기</a:t>
                      </a:r>
                      <a:endParaRPr lang="en-US" altLang="ko-KR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OTT </a:t>
                      </a:r>
                      <a:r>
                        <a:rPr lang="ko-KR" altLang="en-US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 사이트 </a:t>
                      </a:r>
                      <a:r>
                        <a:rPr lang="en-US" altLang="ko-KR" sz="1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장르</a:t>
                      </a:r>
                      <a:r>
                        <a:rPr lang="en-US" altLang="ko-KR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시놉시스</a:t>
                      </a:r>
                      <a:endParaRPr lang="en-US" altLang="ko-KR" sz="1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6253"/>
                  </a:ext>
                </a:extLst>
              </a:tr>
            </a:tbl>
          </a:graphicData>
        </a:graphic>
      </p:graphicFrame>
      <p:graphicFrame>
        <p:nvGraphicFramePr>
          <p:cNvPr id="50" name="표 2">
            <a:extLst>
              <a:ext uri="{FF2B5EF4-FFF2-40B4-BE49-F238E27FC236}">
                <a16:creationId xmlns:a16="http://schemas.microsoft.com/office/drawing/2014/main" id="{C9876AEE-EE79-4C41-8C87-7AB1CE7F8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0576"/>
              </p:ext>
            </p:extLst>
          </p:nvPr>
        </p:nvGraphicFramePr>
        <p:xfrm>
          <a:off x="1308495" y="3842656"/>
          <a:ext cx="4271209" cy="2437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1209">
                  <a:extLst>
                    <a:ext uri="{9D8B030D-6E8A-4147-A177-3AD203B41FA5}">
                      <a16:colId xmlns:a16="http://schemas.microsoft.com/office/drawing/2014/main" val="1859850285"/>
                    </a:ext>
                  </a:extLst>
                </a:gridCol>
              </a:tblGrid>
              <a:tr h="346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 별 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18724"/>
                  </a:ext>
                </a:extLst>
              </a:tr>
              <a:tr h="2071915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카테고리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독점 콘텐츠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및 평점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 맞춤 추천 서비스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자막 여부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제휴 서비스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통신사 할인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6253"/>
                  </a:ext>
                </a:extLst>
              </a:tr>
            </a:tbl>
          </a:graphicData>
        </a:graphic>
      </p:graphicFrame>
      <p:graphicFrame>
        <p:nvGraphicFramePr>
          <p:cNvPr id="52" name="표 2">
            <a:extLst>
              <a:ext uri="{FF2B5EF4-FFF2-40B4-BE49-F238E27FC236}">
                <a16:creationId xmlns:a16="http://schemas.microsoft.com/office/drawing/2014/main" id="{25FD72F9-DE13-4F9D-B2A5-511886FE7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99713"/>
              </p:ext>
            </p:extLst>
          </p:nvPr>
        </p:nvGraphicFramePr>
        <p:xfrm>
          <a:off x="7213546" y="1335162"/>
          <a:ext cx="3831904" cy="1052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1904">
                  <a:extLst>
                    <a:ext uri="{9D8B030D-6E8A-4147-A177-3AD203B41FA5}">
                      <a16:colId xmlns:a16="http://schemas.microsoft.com/office/drawing/2014/main" val="1859850285"/>
                    </a:ext>
                  </a:extLst>
                </a:gridCol>
              </a:tblGrid>
              <a:tr h="411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유저 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18724"/>
                  </a:ext>
                </a:extLst>
              </a:tr>
              <a:tr h="41195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연령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6253"/>
                  </a:ext>
                </a:extLst>
              </a:tr>
            </a:tbl>
          </a:graphicData>
        </a:graphic>
      </p:graphicFrame>
      <p:graphicFrame>
        <p:nvGraphicFramePr>
          <p:cNvPr id="54" name="표 2">
            <a:extLst>
              <a:ext uri="{FF2B5EF4-FFF2-40B4-BE49-F238E27FC236}">
                <a16:creationId xmlns:a16="http://schemas.microsoft.com/office/drawing/2014/main" id="{ECE611F6-2599-417D-8B13-501193208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46519"/>
              </p:ext>
            </p:extLst>
          </p:nvPr>
        </p:nvGraphicFramePr>
        <p:xfrm>
          <a:off x="7213546" y="5309473"/>
          <a:ext cx="3831904" cy="823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1904">
                  <a:extLst>
                    <a:ext uri="{9D8B030D-6E8A-4147-A177-3AD203B41FA5}">
                      <a16:colId xmlns:a16="http://schemas.microsoft.com/office/drawing/2014/main" val="1859850285"/>
                    </a:ext>
                  </a:extLst>
                </a:gridCol>
              </a:tblGrid>
              <a:tr h="411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OUTPUT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8724"/>
                  </a:ext>
                </a:extLst>
              </a:tr>
              <a:tr h="41195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 맞춤 추천 서비스 제공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6253"/>
                  </a:ext>
                </a:extLst>
              </a:tr>
            </a:tbl>
          </a:graphicData>
        </a:graphic>
      </p:graphicFrame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098673EE-B88E-466E-B317-FC314205D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89489"/>
              </p:ext>
            </p:extLst>
          </p:nvPr>
        </p:nvGraphicFramePr>
        <p:xfrm>
          <a:off x="7213546" y="2785252"/>
          <a:ext cx="3831904" cy="2149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1904">
                  <a:extLst>
                    <a:ext uri="{9D8B030D-6E8A-4147-A177-3AD203B41FA5}">
                      <a16:colId xmlns:a16="http://schemas.microsoft.com/office/drawing/2014/main" val="1859850285"/>
                    </a:ext>
                  </a:extLst>
                </a:gridCol>
              </a:tblGrid>
              <a:tr h="411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플랫폼 별 주력 콘텐츠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18724"/>
                  </a:ext>
                </a:extLst>
              </a:tr>
              <a:tr h="41195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오리지널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다큐멘터리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독립영화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예능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지상파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아이돌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546253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F04482-F4DA-4912-84EF-ED678D9040FB}"/>
              </a:ext>
            </a:extLst>
          </p:cNvPr>
          <p:cNvCxnSpPr>
            <a:cxnSpLocks/>
          </p:cNvCxnSpPr>
          <p:nvPr/>
        </p:nvCxnSpPr>
        <p:spPr>
          <a:xfrm>
            <a:off x="3444099" y="3401290"/>
            <a:ext cx="0" cy="44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E8422FA-36C3-4D78-AC46-4709600720EB}"/>
              </a:ext>
            </a:extLst>
          </p:cNvPr>
          <p:cNvCxnSpPr>
            <a:cxnSpLocks/>
            <a:endCxn id="52" idx="1"/>
          </p:cNvCxnSpPr>
          <p:nvPr/>
        </p:nvCxnSpPr>
        <p:spPr>
          <a:xfrm rot="5400000" flipH="1" flipV="1">
            <a:off x="5256485" y="2977506"/>
            <a:ext cx="3073387" cy="840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9D8E81-C202-4009-A366-623D169D8265}"/>
              </a:ext>
            </a:extLst>
          </p:cNvPr>
          <p:cNvCxnSpPr/>
          <p:nvPr/>
        </p:nvCxnSpPr>
        <p:spPr>
          <a:xfrm>
            <a:off x="5579704" y="4934566"/>
            <a:ext cx="7931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6F0A86F-DD3C-4964-8426-5C68CDCC21C4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124281" y="2387196"/>
            <a:ext cx="5217" cy="39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95634CB-532F-48C4-87B7-D18B0C51ECE8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129498" y="4934566"/>
            <a:ext cx="0" cy="37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4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424DA4-2BA3-4B17-AE5E-16590AD8130B}"/>
              </a:ext>
            </a:extLst>
          </p:cNvPr>
          <p:cNvSpPr/>
          <p:nvPr/>
        </p:nvSpPr>
        <p:spPr>
          <a:xfrm>
            <a:off x="6419364" y="1876927"/>
            <a:ext cx="5149515" cy="4341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426E94-AF43-472D-A5DE-E97600014FEB}"/>
              </a:ext>
            </a:extLst>
          </p:cNvPr>
          <p:cNvSpPr/>
          <p:nvPr/>
        </p:nvSpPr>
        <p:spPr>
          <a:xfrm>
            <a:off x="500514" y="1886552"/>
            <a:ext cx="5149515" cy="4341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4D119A9-2E76-45D1-A519-4BA969D90901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837AE8-5D84-4006-90DE-E1118178A2DB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5AFC14-DBD0-4ECD-A627-371E7987F419}"/>
              </a:ext>
            </a:extLst>
          </p:cNvPr>
          <p:cNvSpPr/>
          <p:nvPr/>
        </p:nvSpPr>
        <p:spPr>
          <a:xfrm>
            <a:off x="1853267" y="1559288"/>
            <a:ext cx="2223437" cy="683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플랫폼 별 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키워드 확인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695013-47A0-42B9-9444-3A3FFE6F186B}"/>
              </a:ext>
            </a:extLst>
          </p:cNvPr>
          <p:cNvSpPr/>
          <p:nvPr/>
        </p:nvSpPr>
        <p:spPr>
          <a:xfrm>
            <a:off x="7884293" y="1559288"/>
            <a:ext cx="2223437" cy="683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플랫폼 별 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키워드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수치량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6D3E7C-7A0C-4269-BBDC-05A62A7C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4" y="2983180"/>
            <a:ext cx="4618610" cy="253209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6F92E5-0ADA-4832-A917-E110473A2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51" y="3834422"/>
            <a:ext cx="3221300" cy="16352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9FB1E6-3873-4002-B9BC-887631A70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59" y="2983181"/>
            <a:ext cx="4501504" cy="25320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5D3F74-F98C-4F57-BB13-E726AB2B12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/>
          <a:stretch/>
        </p:blipFill>
        <p:spPr>
          <a:xfrm>
            <a:off x="6899026" y="3362722"/>
            <a:ext cx="3382489" cy="1844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0EA0D-0CE0-4CAF-81F3-E59F89676267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E3134-3CA5-4B6E-B782-D36D9C362DF9}"/>
              </a:ext>
            </a:extLst>
          </p:cNvPr>
          <p:cNvSpPr txBox="1"/>
          <p:nvPr/>
        </p:nvSpPr>
        <p:spPr>
          <a:xfrm>
            <a:off x="7707086" y="3713583"/>
            <a:ext cx="2574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영화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3,592</a:t>
            </a:r>
          </a:p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드라마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2,811</a:t>
            </a:r>
          </a:p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시즌제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2,459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0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13E26DE-8703-472C-9AF3-35F84720F6B1}"/>
              </a:ext>
            </a:extLst>
          </p:cNvPr>
          <p:cNvSpPr/>
          <p:nvPr/>
        </p:nvSpPr>
        <p:spPr>
          <a:xfrm>
            <a:off x="6193298" y="4331387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8E62DE-40D9-45CF-8854-09C6FE6CA7FA}"/>
              </a:ext>
            </a:extLst>
          </p:cNvPr>
          <p:cNvSpPr/>
          <p:nvPr/>
        </p:nvSpPr>
        <p:spPr>
          <a:xfrm>
            <a:off x="6193298" y="1777982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8ECF8C-69FB-4A96-97B8-5FD18CCCD08C}"/>
              </a:ext>
            </a:extLst>
          </p:cNvPr>
          <p:cNvSpPr/>
          <p:nvPr/>
        </p:nvSpPr>
        <p:spPr>
          <a:xfrm>
            <a:off x="802787" y="1786882"/>
            <a:ext cx="4054151" cy="48226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5E38BD-9B83-4A98-907B-397DA661EE8D}"/>
              </a:ext>
            </a:extLst>
          </p:cNvPr>
          <p:cNvSpPr/>
          <p:nvPr/>
        </p:nvSpPr>
        <p:spPr>
          <a:xfrm>
            <a:off x="8000057" y="1600177"/>
            <a:ext cx="1896000" cy="3368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NETFLIX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특성 검증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C99D6B-5B77-4E8F-95EF-06A8B7510083}"/>
              </a:ext>
            </a:extLst>
          </p:cNvPr>
          <p:cNvSpPr/>
          <p:nvPr/>
        </p:nvSpPr>
        <p:spPr>
          <a:xfrm>
            <a:off x="1937845" y="1561692"/>
            <a:ext cx="1896000" cy="2988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NETFLIX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C7678-2B7E-4926-AF3B-CD7AF76A7C84}"/>
              </a:ext>
            </a:extLst>
          </p:cNvPr>
          <p:cNvSpPr txBox="1"/>
          <p:nvPr/>
        </p:nvSpPr>
        <p:spPr>
          <a:xfrm>
            <a:off x="2224294" y="2380859"/>
            <a:ext cx="2721489" cy="361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한국어 자막 지원</a:t>
            </a:r>
            <a:endParaRPr lang="en-US" altLang="ko-KR" sz="167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오리지널 콘텐츠</a:t>
            </a:r>
            <a:endParaRPr lang="en-US" altLang="ko-KR" sz="167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다큐멘터리 활성화</a:t>
            </a:r>
            <a:endParaRPr lang="en-US" altLang="ko-KR" sz="167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및 자막 별 </a:t>
            </a:r>
            <a:r>
              <a:rPr lang="en-US" altLang="ko-KR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- </a:t>
            </a: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 검색 가능</a:t>
            </a:r>
            <a:endParaRPr lang="en-US" altLang="ko-KR" sz="167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지브리</a:t>
            </a: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독점</a:t>
            </a:r>
            <a:endParaRPr lang="en-US" altLang="ko-KR" sz="167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 </a:t>
            </a:r>
            <a:r>
              <a:rPr lang="en-US" altLang="ko-KR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7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 드라마 특화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FAAA20-342D-4E36-8A4F-9154B7E6CC20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넷플릭스 요금제 간단정리, 프리미엄(UHD) 신청전 확인할 점">
            <a:extLst>
              <a:ext uri="{FF2B5EF4-FFF2-40B4-BE49-F238E27FC236}">
                <a16:creationId xmlns:a16="http://schemas.microsoft.com/office/drawing/2014/main" id="{E97FB0D1-9ED8-4F97-AC3F-B0EBD7CE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-1975" r="26219"/>
          <a:stretch/>
        </p:blipFill>
        <p:spPr bwMode="auto">
          <a:xfrm rot="10800000" flipH="1" flipV="1">
            <a:off x="1025909" y="2820178"/>
            <a:ext cx="1012587" cy="943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57E4D2-300C-4F8F-9536-81B3747863A9}"/>
              </a:ext>
            </a:extLst>
          </p:cNvPr>
          <p:cNvSpPr/>
          <p:nvPr/>
        </p:nvSpPr>
        <p:spPr>
          <a:xfrm>
            <a:off x="8000057" y="4159782"/>
            <a:ext cx="1896000" cy="3368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84FD6DB-B1C3-428A-B5A3-995C163E7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6" y="4600246"/>
            <a:ext cx="4713141" cy="1820147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71BBB-0875-4A9C-B8A7-40BA0D90EC67}"/>
              </a:ext>
            </a:extLst>
          </p:cNvPr>
          <p:cNvSpPr txBox="1"/>
          <p:nvPr/>
        </p:nvSpPr>
        <p:spPr>
          <a:xfrm>
            <a:off x="7288747" y="5358224"/>
            <a:ext cx="96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blog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DF623-A968-4B56-B8E6-5FB46BB0A8A5}"/>
              </a:ext>
            </a:extLst>
          </p:cNvPr>
          <p:cNvSpPr txBox="1"/>
          <p:nvPr/>
        </p:nvSpPr>
        <p:spPr>
          <a:xfrm>
            <a:off x="8838601" y="4990874"/>
            <a:ext cx="1355203" cy="95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미드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기묘한이야기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자막</a:t>
            </a:r>
            <a:r>
              <a:rPr lang="en-US" altLang="ko-KR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80FF0-1993-4D29-A33E-BB769979CFE4}"/>
              </a:ext>
            </a:extLst>
          </p:cNvPr>
          <p:cNvSpPr txBox="1"/>
          <p:nvPr/>
        </p:nvSpPr>
        <p:spPr>
          <a:xfrm>
            <a:off x="7174993" y="1959967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1E32B5-5D8A-4642-9DEC-A68D3E243F78}"/>
              </a:ext>
            </a:extLst>
          </p:cNvPr>
          <p:cNvSpPr txBox="1"/>
          <p:nvPr/>
        </p:nvSpPr>
        <p:spPr>
          <a:xfrm>
            <a:off x="9358757" y="1959014"/>
            <a:ext cx="1830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뉴스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70685D7-9225-4476-A525-E35A0523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25" y="2252991"/>
            <a:ext cx="2554445" cy="1603387"/>
          </a:xfrm>
          <a:prstGeom prst="rect">
            <a:avLst/>
          </a:prstGeom>
          <a:ln>
            <a:noFill/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0E34526-7FE7-470A-98E5-776F8F3B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21" y="2252991"/>
            <a:ext cx="2493480" cy="161558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A3F35-4803-4849-AB71-AFC09664E612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20FFB-9BE3-4830-926A-6B3D893F932B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5618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CAE1F12-BC21-4ECA-A96D-6A44159B6299}"/>
              </a:ext>
            </a:extLst>
          </p:cNvPr>
          <p:cNvSpPr/>
          <p:nvPr/>
        </p:nvSpPr>
        <p:spPr>
          <a:xfrm>
            <a:off x="6193298" y="4331387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D9805F-C8C2-4084-8587-130EF84C2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6" y="4586493"/>
            <a:ext cx="4713141" cy="18339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0FAF8A-A2CC-45AB-8F35-86879888C36F}"/>
              </a:ext>
            </a:extLst>
          </p:cNvPr>
          <p:cNvSpPr/>
          <p:nvPr/>
        </p:nvSpPr>
        <p:spPr>
          <a:xfrm>
            <a:off x="802787" y="1786882"/>
            <a:ext cx="4054151" cy="48226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16" name="Picture 2" descr="왓챠 WATCHA">
            <a:extLst>
              <a:ext uri="{FF2B5EF4-FFF2-40B4-BE49-F238E27FC236}">
                <a16:creationId xmlns:a16="http://schemas.microsoft.com/office/drawing/2014/main" id="{F7222F4F-8F3C-424A-8131-D3937EC2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82" y="2917056"/>
            <a:ext cx="1035378" cy="1064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C1C366-41B7-450E-8F64-2CC8DE08316E}"/>
              </a:ext>
            </a:extLst>
          </p:cNvPr>
          <p:cNvSpPr/>
          <p:nvPr/>
        </p:nvSpPr>
        <p:spPr>
          <a:xfrm>
            <a:off x="6193298" y="1777982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A643889-C899-40F8-9349-635DEE980424}"/>
              </a:ext>
            </a:extLst>
          </p:cNvPr>
          <p:cNvSpPr/>
          <p:nvPr/>
        </p:nvSpPr>
        <p:spPr>
          <a:xfrm>
            <a:off x="8000057" y="1600177"/>
            <a:ext cx="1896000" cy="336812"/>
          </a:xfrm>
          <a:prstGeom prst="roundRect">
            <a:avLst/>
          </a:prstGeom>
          <a:solidFill>
            <a:srgbClr val="FF0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WATCHA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특성 검증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E4BA598-D4DF-4625-A6D8-7D9D6CD2E137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E8C6E86-FAD9-4864-ADF3-F2938A448156}"/>
              </a:ext>
            </a:extLst>
          </p:cNvPr>
          <p:cNvSpPr/>
          <p:nvPr/>
        </p:nvSpPr>
        <p:spPr>
          <a:xfrm>
            <a:off x="8000057" y="4159782"/>
            <a:ext cx="1896000" cy="336812"/>
          </a:xfrm>
          <a:prstGeom prst="roundRect">
            <a:avLst/>
          </a:prstGeom>
          <a:solidFill>
            <a:srgbClr val="FF0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2BEC41-2052-4D4C-BB47-DEC756CF14B9}"/>
              </a:ext>
            </a:extLst>
          </p:cNvPr>
          <p:cNvSpPr txBox="1"/>
          <p:nvPr/>
        </p:nvSpPr>
        <p:spPr>
          <a:xfrm>
            <a:off x="7288747" y="5358224"/>
            <a:ext cx="96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blog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C03444-908A-43B1-A81E-BFF6EA5C0681}"/>
              </a:ext>
            </a:extLst>
          </p:cNvPr>
          <p:cNvSpPr txBox="1"/>
          <p:nvPr/>
        </p:nvSpPr>
        <p:spPr>
          <a:xfrm>
            <a:off x="8838601" y="5017136"/>
            <a:ext cx="1355203" cy="95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</a:t>
            </a:r>
            <a:r>
              <a:rPr lang="en-US" altLang="ko-KR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체르노빌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킬링이브</a:t>
            </a:r>
            <a:endParaRPr lang="ko-KR" altLang="en-US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E3E721-B1BE-4923-96AF-21F031537E1E}"/>
              </a:ext>
            </a:extLst>
          </p:cNvPr>
          <p:cNvSpPr txBox="1"/>
          <p:nvPr/>
        </p:nvSpPr>
        <p:spPr>
          <a:xfrm>
            <a:off x="7174993" y="1959967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4B3B19-3E7A-43A8-A447-ED9BFD313286}"/>
              </a:ext>
            </a:extLst>
          </p:cNvPr>
          <p:cNvSpPr txBox="1"/>
          <p:nvPr/>
        </p:nvSpPr>
        <p:spPr>
          <a:xfrm>
            <a:off x="9358757" y="1959014"/>
            <a:ext cx="1830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뉴스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9587EB2-A29F-4F5A-96A4-E27544160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925" y="2252991"/>
            <a:ext cx="2554445" cy="1603387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6FE08E9-D3C6-406A-B0DB-B873AF587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121" y="2252991"/>
            <a:ext cx="2493480" cy="1615580"/>
          </a:xfrm>
          <a:prstGeom prst="rect">
            <a:avLst/>
          </a:prstGeom>
          <a:ln>
            <a:noFill/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A19C549-6B1C-485A-937E-CA8D257B0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5" t="7349" r="5165" b="11617"/>
          <a:stretch/>
        </p:blipFill>
        <p:spPr>
          <a:xfrm>
            <a:off x="9156699" y="2757189"/>
            <a:ext cx="2264834" cy="106551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ED4BDA0-A58B-4DA7-9933-8EBD2067E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8" t="7225" r="3326" b="13105"/>
          <a:stretch/>
        </p:blipFill>
        <p:spPr>
          <a:xfrm>
            <a:off x="6466937" y="2772445"/>
            <a:ext cx="2253730" cy="1083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F39A55-BCE6-4296-B258-6F735EC89CC7}"/>
              </a:ext>
            </a:extLst>
          </p:cNvPr>
          <p:cNvSpPr txBox="1"/>
          <p:nvPr/>
        </p:nvSpPr>
        <p:spPr>
          <a:xfrm>
            <a:off x="2363754" y="2713336"/>
            <a:ext cx="2162772" cy="3096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개인화  맞춤 추천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평점 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시스템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독립영화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일본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중국 콘텐츠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오리지널 콘텐츠 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HBO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C89784-59F9-46FF-A886-BC12F4D5E5DE}"/>
              </a:ext>
            </a:extLst>
          </p:cNvPr>
          <p:cNvSpPr/>
          <p:nvPr/>
        </p:nvSpPr>
        <p:spPr>
          <a:xfrm>
            <a:off x="1937845" y="1561692"/>
            <a:ext cx="1896000" cy="298838"/>
          </a:xfrm>
          <a:prstGeom prst="roundRect">
            <a:avLst/>
          </a:prstGeom>
          <a:solidFill>
            <a:srgbClr val="FF0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WATCHA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3D0E9-C7FB-4AF2-8AF0-348DA8C3FE9F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952A5-80F6-4BC3-A4F5-4F27ACE10AA5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5043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13E26DE-8703-472C-9AF3-35F84720F6B1}"/>
              </a:ext>
            </a:extLst>
          </p:cNvPr>
          <p:cNvSpPr/>
          <p:nvPr/>
        </p:nvSpPr>
        <p:spPr>
          <a:xfrm>
            <a:off x="6193298" y="4331387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9AA15B-53AE-4F71-8BB4-7B0A7B37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6" y="4586263"/>
            <a:ext cx="4713141" cy="1834130"/>
          </a:xfrm>
          <a:prstGeom prst="rect">
            <a:avLst/>
          </a:prstGeom>
          <a:ln>
            <a:noFill/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8E62DE-40D9-45CF-8854-09C6FE6CA7FA}"/>
              </a:ext>
            </a:extLst>
          </p:cNvPr>
          <p:cNvSpPr/>
          <p:nvPr/>
        </p:nvSpPr>
        <p:spPr>
          <a:xfrm>
            <a:off x="6193298" y="1777982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8ECF8C-69FB-4A96-97B8-5FD18CCCD08C}"/>
              </a:ext>
            </a:extLst>
          </p:cNvPr>
          <p:cNvSpPr/>
          <p:nvPr/>
        </p:nvSpPr>
        <p:spPr>
          <a:xfrm>
            <a:off x="802787" y="1786882"/>
            <a:ext cx="4054151" cy="48226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5E38BD-9B83-4A98-907B-397DA661EE8D}"/>
              </a:ext>
            </a:extLst>
          </p:cNvPr>
          <p:cNvSpPr/>
          <p:nvPr/>
        </p:nvSpPr>
        <p:spPr>
          <a:xfrm>
            <a:off x="8000057" y="1600177"/>
            <a:ext cx="1896000" cy="336812"/>
          </a:xfrm>
          <a:prstGeom prst="roundRect">
            <a:avLst/>
          </a:prstGeom>
          <a:solidFill>
            <a:srgbClr val="1B2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WAVVE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특성 검증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C99D6B-5B77-4E8F-95EF-06A8B7510083}"/>
              </a:ext>
            </a:extLst>
          </p:cNvPr>
          <p:cNvSpPr/>
          <p:nvPr/>
        </p:nvSpPr>
        <p:spPr>
          <a:xfrm>
            <a:off x="1937845" y="1561692"/>
            <a:ext cx="1896000" cy="298838"/>
          </a:xfrm>
          <a:prstGeom prst="roundRect">
            <a:avLst/>
          </a:prstGeom>
          <a:solidFill>
            <a:srgbClr val="1B2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WAVVE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FAAA20-342D-4E36-8A4F-9154B7E6CC20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57E4D2-300C-4F8F-9536-81B3747863A9}"/>
              </a:ext>
            </a:extLst>
          </p:cNvPr>
          <p:cNvSpPr/>
          <p:nvPr/>
        </p:nvSpPr>
        <p:spPr>
          <a:xfrm>
            <a:off x="8000057" y="4159782"/>
            <a:ext cx="1896000" cy="336812"/>
          </a:xfrm>
          <a:prstGeom prst="roundRect">
            <a:avLst/>
          </a:prstGeom>
          <a:solidFill>
            <a:srgbClr val="1B2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71BBB-0875-4A9C-B8A7-40BA0D90EC67}"/>
              </a:ext>
            </a:extLst>
          </p:cNvPr>
          <p:cNvSpPr txBox="1"/>
          <p:nvPr/>
        </p:nvSpPr>
        <p:spPr>
          <a:xfrm>
            <a:off x="7445828" y="5257823"/>
            <a:ext cx="96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blog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DF623-A968-4B56-B8E6-5FB46BB0A8A5}"/>
              </a:ext>
            </a:extLst>
          </p:cNvPr>
          <p:cNvSpPr txBox="1"/>
          <p:nvPr/>
        </p:nvSpPr>
        <p:spPr>
          <a:xfrm>
            <a:off x="8916944" y="4916735"/>
            <a:ext cx="1355203" cy="95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지상파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80FF0-1993-4D29-A33E-BB769979CFE4}"/>
              </a:ext>
            </a:extLst>
          </p:cNvPr>
          <p:cNvSpPr txBox="1"/>
          <p:nvPr/>
        </p:nvSpPr>
        <p:spPr>
          <a:xfrm>
            <a:off x="7174993" y="1959967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1E32B5-5D8A-4642-9DEC-A68D3E243F78}"/>
              </a:ext>
            </a:extLst>
          </p:cNvPr>
          <p:cNvSpPr txBox="1"/>
          <p:nvPr/>
        </p:nvSpPr>
        <p:spPr>
          <a:xfrm>
            <a:off x="9358757" y="1959014"/>
            <a:ext cx="1830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뉴스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70685D7-9225-4476-A525-E35A0523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925" y="2252991"/>
            <a:ext cx="2554445" cy="1603387"/>
          </a:xfrm>
          <a:prstGeom prst="rect">
            <a:avLst/>
          </a:prstGeom>
          <a:ln>
            <a:noFill/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0E34526-7FE7-470A-98E5-776F8F3B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21" y="2252991"/>
            <a:ext cx="2493480" cy="16155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wavve - 웨이브 - Home | Facebook">
            <a:extLst>
              <a:ext uri="{FF2B5EF4-FFF2-40B4-BE49-F238E27FC236}">
                <a16:creationId xmlns:a16="http://schemas.microsoft.com/office/drawing/2014/main" id="{DC2B597D-CB61-4A24-90E2-A815A389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82" y="2603508"/>
            <a:ext cx="1036030" cy="1087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8879B-F266-4DE0-8830-E6C49C634F08}"/>
              </a:ext>
            </a:extLst>
          </p:cNvPr>
          <p:cNvSpPr txBox="1"/>
          <p:nvPr/>
        </p:nvSpPr>
        <p:spPr>
          <a:xfrm>
            <a:off x="2299034" y="2430467"/>
            <a:ext cx="2532206" cy="36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웨이브 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 명작관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국제 영화제 온라인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독립영화 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공모전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오리지널 콘텐츠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스포츠 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스포츠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지상파 </a:t>
            </a:r>
            <a:r>
              <a:rPr lang="ko-KR" altLang="en-US" sz="1667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다시보기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EDC6E-EA0D-4CB3-9EEF-A1F85B21E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0" t="7567" r="3312" b="12785"/>
          <a:stretch/>
        </p:blipFill>
        <p:spPr>
          <a:xfrm>
            <a:off x="6511052" y="2758141"/>
            <a:ext cx="2205381" cy="1067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DCBBC6-B19B-4573-AD44-E4DCEC71DB6B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B8825-D0D1-483A-B5F4-8915C681C718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EF90FB-E34E-4D12-BAE9-4A981BC55B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7" t="8612" r="3882" b="12485"/>
          <a:stretch/>
        </p:blipFill>
        <p:spPr>
          <a:xfrm>
            <a:off x="9212080" y="2769426"/>
            <a:ext cx="2286072" cy="10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7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064F3A29-71B5-41D4-ACF2-98C924A164D6}"/>
              </a:ext>
            </a:extLst>
          </p:cNvPr>
          <p:cNvSpPr/>
          <p:nvPr/>
        </p:nvSpPr>
        <p:spPr>
          <a:xfrm>
            <a:off x="-114300" y="-508000"/>
            <a:ext cx="8216900" cy="7899400"/>
          </a:xfrm>
          <a:prstGeom prst="ellipse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EA25FF-9141-45E6-AEA6-205C050489C6}"/>
              </a:ext>
            </a:extLst>
          </p:cNvPr>
          <p:cNvSpPr/>
          <p:nvPr/>
        </p:nvSpPr>
        <p:spPr>
          <a:xfrm>
            <a:off x="107950" y="-330200"/>
            <a:ext cx="7772400" cy="7543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5D276-4CF0-40D6-8C8E-DB187C93B83E}"/>
              </a:ext>
            </a:extLst>
          </p:cNvPr>
          <p:cNvSpPr txBox="1"/>
          <p:nvPr/>
        </p:nvSpPr>
        <p:spPr>
          <a:xfrm>
            <a:off x="1370569" y="2626092"/>
            <a:ext cx="58886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b="0" i="0" u="none" strike="noStrike" dirty="0"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OTT PLATFORM</a:t>
            </a:r>
          </a:p>
          <a:p>
            <a:pPr algn="ctr"/>
            <a:r>
              <a:rPr lang="ko-KR" altLang="en-US" sz="5000" b="0" i="0" u="none" strike="noStrike" dirty="0"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추천 </a:t>
            </a:r>
            <a:r>
              <a:rPr lang="ko-KR" altLang="en-US" sz="5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</a:t>
            </a:r>
            <a:r>
              <a:rPr lang="ko-KR" altLang="en-US" sz="5000" b="0" i="0" u="none" strike="noStrike" dirty="0"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sz="5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CBD60548-E44A-4E25-B358-A172156ECEF1}"/>
              </a:ext>
            </a:extLst>
          </p:cNvPr>
          <p:cNvSpPr/>
          <p:nvPr/>
        </p:nvSpPr>
        <p:spPr>
          <a:xfrm>
            <a:off x="1492898" y="1978090"/>
            <a:ext cx="2687216" cy="559102"/>
          </a:xfrm>
          <a:prstGeom prst="flowChartTerminator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0" i="0" u="none" strike="noStrike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NLP </a:t>
            </a:r>
            <a:r>
              <a:rPr lang="ko-KR" altLang="en-US" sz="1500" b="0" i="0" u="none" strike="noStrike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개인 맞춤 </a:t>
            </a:r>
            <a:endParaRPr lang="en-US" altLang="ko-KR" sz="1500" b="0" i="0" u="none" strike="noStrike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32777-59AB-497F-9811-1E1DE470ECC6}"/>
              </a:ext>
            </a:extLst>
          </p:cNvPr>
          <p:cNvSpPr txBox="1"/>
          <p:nvPr/>
        </p:nvSpPr>
        <p:spPr>
          <a:xfrm>
            <a:off x="2448553" y="6246698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팀명</a:t>
            </a:r>
            <a:r>
              <a:rPr lang="ko-KR" altLang="en-US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</a:t>
            </a:r>
            <a:r>
              <a:rPr lang="ko-KR" altLang="en-US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우리</a:t>
            </a:r>
            <a:r>
              <a:rPr lang="en-US" altLang="ko-KR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..</a:t>
            </a:r>
            <a:r>
              <a:rPr lang="ko-KR" altLang="en-US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어디서 보조</a:t>
            </a:r>
            <a:r>
              <a:rPr lang="en-US" altLang="ko-KR" sz="20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?</a:t>
            </a:r>
            <a:endParaRPr lang="ko-KR" altLang="en-US" sz="20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8560E-F386-425D-9FFB-F2DCEB134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 b="15636"/>
          <a:stretch/>
        </p:blipFill>
        <p:spPr>
          <a:xfrm>
            <a:off x="6781799" y="4441370"/>
            <a:ext cx="6085114" cy="2416629"/>
          </a:xfrm>
          <a:prstGeom prst="rect">
            <a:avLst/>
          </a:prstGeom>
        </p:spPr>
      </p:pic>
      <p:pic>
        <p:nvPicPr>
          <p:cNvPr id="6" name="Picture 2" descr="넷플릭스 요금제 간단정리, 프리미엄(UHD) 신청전 확인할 점">
            <a:extLst>
              <a:ext uri="{FF2B5EF4-FFF2-40B4-BE49-F238E27FC236}">
                <a16:creationId xmlns:a16="http://schemas.microsoft.com/office/drawing/2014/main" id="{1B6B8C18-84A9-4C26-9DE8-544F6D07F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-1975" r="26219"/>
          <a:stretch/>
        </p:blipFill>
        <p:spPr bwMode="auto">
          <a:xfrm rot="10800000" flipH="1" flipV="1">
            <a:off x="10277757" y="5257724"/>
            <a:ext cx="298428" cy="26625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왓챠 WATCHA">
            <a:extLst>
              <a:ext uri="{FF2B5EF4-FFF2-40B4-BE49-F238E27FC236}">
                <a16:creationId xmlns:a16="http://schemas.microsoft.com/office/drawing/2014/main" id="{1B693DA0-0181-4473-8226-68D0768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775" y="4845684"/>
            <a:ext cx="306428" cy="241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avve - 웨이브 - Home | Facebook">
            <a:extLst>
              <a:ext uri="{FF2B5EF4-FFF2-40B4-BE49-F238E27FC236}">
                <a16:creationId xmlns:a16="http://schemas.microsoft.com/office/drawing/2014/main" id="{92E05404-3D34-46A1-A246-6130C6C1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341" y="4826185"/>
            <a:ext cx="253166" cy="250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CA40441-2A6A-40EB-84CE-FF4A0E3C4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051" y="5523974"/>
            <a:ext cx="311300" cy="264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" descr="TVING｜검색">
            <a:extLst>
              <a:ext uri="{FF2B5EF4-FFF2-40B4-BE49-F238E27FC236}">
                <a16:creationId xmlns:a16="http://schemas.microsoft.com/office/drawing/2014/main" id="{D03F18B9-CE6A-45BB-8D62-B03D9FDA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647" y="5650548"/>
            <a:ext cx="287927" cy="227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13E26DE-8703-472C-9AF3-35F84720F6B1}"/>
              </a:ext>
            </a:extLst>
          </p:cNvPr>
          <p:cNvSpPr/>
          <p:nvPr/>
        </p:nvSpPr>
        <p:spPr>
          <a:xfrm>
            <a:off x="6193298" y="4331387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EE418B-D8E9-4D5B-839B-EDE24842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5" y="4570188"/>
            <a:ext cx="4713141" cy="1850205"/>
          </a:xfrm>
          <a:prstGeom prst="rect">
            <a:avLst/>
          </a:prstGeom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8ECF8C-69FB-4A96-97B8-5FD18CCCD08C}"/>
              </a:ext>
            </a:extLst>
          </p:cNvPr>
          <p:cNvSpPr/>
          <p:nvPr/>
        </p:nvSpPr>
        <p:spPr>
          <a:xfrm>
            <a:off x="802787" y="1786882"/>
            <a:ext cx="4054151" cy="48226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930C1-8B6D-44DE-9648-D8F626D2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06" y="2203947"/>
            <a:ext cx="1042283" cy="1087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8E62DE-40D9-45CF-8854-09C6FE6CA7FA}"/>
              </a:ext>
            </a:extLst>
          </p:cNvPr>
          <p:cNvSpPr/>
          <p:nvPr/>
        </p:nvSpPr>
        <p:spPr>
          <a:xfrm>
            <a:off x="6193298" y="1777982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5E38BD-9B83-4A98-907B-397DA661EE8D}"/>
              </a:ext>
            </a:extLst>
          </p:cNvPr>
          <p:cNvSpPr/>
          <p:nvPr/>
        </p:nvSpPr>
        <p:spPr>
          <a:xfrm>
            <a:off x="8000057" y="1600177"/>
            <a:ext cx="1896000" cy="336812"/>
          </a:xfrm>
          <a:prstGeom prst="roundRect">
            <a:avLst/>
          </a:prstGeom>
          <a:solidFill>
            <a:srgbClr val="FF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SEEZN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특성 검증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C99D6B-5B77-4E8F-95EF-06A8B7510083}"/>
              </a:ext>
            </a:extLst>
          </p:cNvPr>
          <p:cNvSpPr/>
          <p:nvPr/>
        </p:nvSpPr>
        <p:spPr>
          <a:xfrm>
            <a:off x="1937845" y="1561692"/>
            <a:ext cx="1896000" cy="298838"/>
          </a:xfrm>
          <a:prstGeom prst="roundRect">
            <a:avLst/>
          </a:prstGeom>
          <a:solidFill>
            <a:srgbClr val="FF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SEEZN 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FAAA20-342D-4E36-8A4F-9154B7E6CC20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57E4D2-300C-4F8F-9536-81B3747863A9}"/>
              </a:ext>
            </a:extLst>
          </p:cNvPr>
          <p:cNvSpPr/>
          <p:nvPr/>
        </p:nvSpPr>
        <p:spPr>
          <a:xfrm>
            <a:off x="8000057" y="4159782"/>
            <a:ext cx="1896000" cy="336812"/>
          </a:xfrm>
          <a:prstGeom prst="roundRect">
            <a:avLst/>
          </a:prstGeom>
          <a:solidFill>
            <a:srgbClr val="FF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71BBB-0875-4A9C-B8A7-40BA0D90EC67}"/>
              </a:ext>
            </a:extLst>
          </p:cNvPr>
          <p:cNvSpPr txBox="1"/>
          <p:nvPr/>
        </p:nvSpPr>
        <p:spPr>
          <a:xfrm>
            <a:off x="7445828" y="5257823"/>
            <a:ext cx="96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blog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DF623-A968-4B56-B8E6-5FB46BB0A8A5}"/>
              </a:ext>
            </a:extLst>
          </p:cNvPr>
          <p:cNvSpPr txBox="1"/>
          <p:nvPr/>
        </p:nvSpPr>
        <p:spPr>
          <a:xfrm>
            <a:off x="8948055" y="4850203"/>
            <a:ext cx="1355203" cy="95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뮤직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80FF0-1993-4D29-A33E-BB769979CFE4}"/>
              </a:ext>
            </a:extLst>
          </p:cNvPr>
          <p:cNvSpPr txBox="1"/>
          <p:nvPr/>
        </p:nvSpPr>
        <p:spPr>
          <a:xfrm>
            <a:off x="7174993" y="1959967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1E32B5-5D8A-4642-9DEC-A68D3E243F78}"/>
              </a:ext>
            </a:extLst>
          </p:cNvPr>
          <p:cNvSpPr txBox="1"/>
          <p:nvPr/>
        </p:nvSpPr>
        <p:spPr>
          <a:xfrm>
            <a:off x="9358757" y="1959014"/>
            <a:ext cx="1830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뉴스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70685D7-9225-4476-A525-E35A0523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25" y="2252991"/>
            <a:ext cx="2554445" cy="1603387"/>
          </a:xfrm>
          <a:prstGeom prst="rect">
            <a:avLst/>
          </a:prstGeom>
          <a:ln>
            <a:noFill/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0E34526-7FE7-470A-98E5-776F8F3B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21" y="2252991"/>
            <a:ext cx="2493480" cy="16155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8879B-F266-4DE0-8830-E6C49C634F08}"/>
              </a:ext>
            </a:extLst>
          </p:cNvPr>
          <p:cNvSpPr txBox="1"/>
          <p:nvPr/>
        </p:nvSpPr>
        <p:spPr>
          <a:xfrm>
            <a:off x="2091248" y="2735630"/>
            <a:ext cx="3266374" cy="296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</a:t>
            </a:r>
            <a:r>
              <a:rPr lang="en-US" altLang="ko-KR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TV</a:t>
            </a: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아이돌 콘텐츠 多</a:t>
            </a:r>
            <a:endParaRPr lang="en-US" altLang="ko-KR" sz="16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날씨 관련 콘텐츠 추천</a:t>
            </a:r>
            <a:endParaRPr lang="en-US" altLang="ko-KR" sz="16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방송</a:t>
            </a:r>
            <a:r>
              <a:rPr lang="en-US" altLang="ko-KR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+ </a:t>
            </a: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채팅</a:t>
            </a:r>
            <a:endParaRPr lang="en-US" altLang="ko-KR" sz="16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OST </a:t>
            </a: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바로 듣기 </a:t>
            </a:r>
            <a:r>
              <a:rPr lang="en-US" altLang="ko-KR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genie </a:t>
            </a: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연계</a:t>
            </a:r>
            <a:endParaRPr lang="en-US" altLang="ko-KR" sz="16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나만의 </a:t>
            </a:r>
            <a:r>
              <a:rPr lang="ko-KR" altLang="en-US" sz="16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명장면</a:t>
            </a:r>
            <a:r>
              <a:rPr lang="ko-KR" altLang="en-US" sz="16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담기</a:t>
            </a:r>
            <a:endParaRPr lang="en-US" altLang="ko-KR" sz="16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EDC6E-EA0D-4CB3-9EEF-A1F85B21E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0" t="7567" r="3312" b="12785"/>
          <a:stretch/>
        </p:blipFill>
        <p:spPr>
          <a:xfrm>
            <a:off x="6511052" y="2758141"/>
            <a:ext cx="2205381" cy="106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9D1CBE-F0D2-4A6C-B1E7-A999BDF254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5" t="6441" r="4202" b="12922"/>
          <a:stretch/>
        </p:blipFill>
        <p:spPr>
          <a:xfrm>
            <a:off x="9160861" y="2757598"/>
            <a:ext cx="2286072" cy="1068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C73D0F-1FD6-4FF0-B63F-B84DB1DAE9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72" t="8581" r="2298" b="15820"/>
          <a:stretch/>
        </p:blipFill>
        <p:spPr>
          <a:xfrm>
            <a:off x="6502220" y="2781255"/>
            <a:ext cx="2205381" cy="1044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42EF1B-9663-4D9B-959D-224A7FD96691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E310F-7E52-4DD3-B55B-6DDDEF9B179B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7A93D8-5588-4484-AD28-E4361E50E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2" y="2662849"/>
            <a:ext cx="2544838" cy="11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13E26DE-8703-472C-9AF3-35F84720F6B1}"/>
              </a:ext>
            </a:extLst>
          </p:cNvPr>
          <p:cNvSpPr/>
          <p:nvPr/>
        </p:nvSpPr>
        <p:spPr>
          <a:xfrm>
            <a:off x="6193298" y="4331387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5F66C8-D132-465E-9441-2CAAC3BA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5" y="4568332"/>
            <a:ext cx="4713141" cy="1852061"/>
          </a:xfrm>
          <a:prstGeom prst="rect">
            <a:avLst/>
          </a:prstGeom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8ECF8C-69FB-4A96-97B8-5FD18CCCD08C}"/>
              </a:ext>
            </a:extLst>
          </p:cNvPr>
          <p:cNvSpPr/>
          <p:nvPr/>
        </p:nvSpPr>
        <p:spPr>
          <a:xfrm>
            <a:off x="802787" y="1786882"/>
            <a:ext cx="4054151" cy="48226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8E62DE-40D9-45CF-8854-09C6FE6CA7FA}"/>
              </a:ext>
            </a:extLst>
          </p:cNvPr>
          <p:cNvSpPr/>
          <p:nvPr/>
        </p:nvSpPr>
        <p:spPr>
          <a:xfrm>
            <a:off x="6193298" y="1777982"/>
            <a:ext cx="5509518" cy="22781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95E38BD-9B83-4A98-907B-397DA661EE8D}"/>
              </a:ext>
            </a:extLst>
          </p:cNvPr>
          <p:cNvSpPr/>
          <p:nvPr/>
        </p:nvSpPr>
        <p:spPr>
          <a:xfrm>
            <a:off x="8000057" y="1600177"/>
            <a:ext cx="1896000" cy="336812"/>
          </a:xfrm>
          <a:prstGeom prst="roundRect">
            <a:avLst/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TVING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특성 검증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C99D6B-5B77-4E8F-95EF-06A8B7510083}"/>
              </a:ext>
            </a:extLst>
          </p:cNvPr>
          <p:cNvSpPr/>
          <p:nvPr/>
        </p:nvSpPr>
        <p:spPr>
          <a:xfrm>
            <a:off x="1937845" y="1561692"/>
            <a:ext cx="1896000" cy="298838"/>
          </a:xfrm>
          <a:prstGeom prst="roundRect">
            <a:avLst/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TVING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FAAA20-342D-4E36-8A4F-9154B7E6CC20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57E4D2-300C-4F8F-9536-81B3747863A9}"/>
              </a:ext>
            </a:extLst>
          </p:cNvPr>
          <p:cNvSpPr/>
          <p:nvPr/>
        </p:nvSpPr>
        <p:spPr>
          <a:xfrm>
            <a:off x="8000057" y="4159782"/>
            <a:ext cx="1896000" cy="336812"/>
          </a:xfrm>
          <a:prstGeom prst="roundRect">
            <a:avLst/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2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71BBB-0875-4A9C-B8A7-40BA0D90EC67}"/>
              </a:ext>
            </a:extLst>
          </p:cNvPr>
          <p:cNvSpPr txBox="1"/>
          <p:nvPr/>
        </p:nvSpPr>
        <p:spPr>
          <a:xfrm>
            <a:off x="7436406" y="5257823"/>
            <a:ext cx="96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blog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DF623-A968-4B56-B8E6-5FB46BB0A8A5}"/>
              </a:ext>
            </a:extLst>
          </p:cNvPr>
          <p:cNvSpPr txBox="1"/>
          <p:nvPr/>
        </p:nvSpPr>
        <p:spPr>
          <a:xfrm>
            <a:off x="9072480" y="4916735"/>
            <a:ext cx="1355203" cy="95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예능</a:t>
            </a:r>
            <a:endParaRPr lang="en-US" altLang="ko-KR" sz="13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CJ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80FF0-1993-4D29-A33E-BB769979CFE4}"/>
              </a:ext>
            </a:extLst>
          </p:cNvPr>
          <p:cNvSpPr txBox="1"/>
          <p:nvPr/>
        </p:nvSpPr>
        <p:spPr>
          <a:xfrm>
            <a:off x="7174993" y="1959967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1E32B5-5D8A-4642-9DEC-A68D3E243F78}"/>
              </a:ext>
            </a:extLst>
          </p:cNvPr>
          <p:cNvSpPr txBox="1"/>
          <p:nvPr/>
        </p:nvSpPr>
        <p:spPr>
          <a:xfrm>
            <a:off x="9358757" y="1959014"/>
            <a:ext cx="1830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뉴스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블로그</a:t>
            </a:r>
            <a:endParaRPr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70685D7-9225-4476-A525-E35A0523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925" y="2252991"/>
            <a:ext cx="2554445" cy="1603387"/>
          </a:xfrm>
          <a:prstGeom prst="rect">
            <a:avLst/>
          </a:prstGeom>
          <a:ln>
            <a:noFill/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0E34526-7FE7-470A-98E5-776F8F3B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21" y="2252991"/>
            <a:ext cx="2493480" cy="16155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8879B-F266-4DE0-8830-E6C49C634F08}"/>
              </a:ext>
            </a:extLst>
          </p:cNvPr>
          <p:cNvSpPr txBox="1"/>
          <p:nvPr/>
        </p:nvSpPr>
        <p:spPr>
          <a:xfrm>
            <a:off x="2417942" y="2714308"/>
            <a:ext cx="2595320" cy="296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방송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오리지널 콘텐츠 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CJENM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 연계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: CJ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 多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쇼핑몰 연계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67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Cjone</a:t>
            </a:r>
            <a:r>
              <a:rPr lang="en-US" altLang="ko-KR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67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회원제</a:t>
            </a:r>
            <a:endParaRPr lang="en-US" altLang="ko-KR" sz="1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EDC6E-EA0D-4CB3-9EEF-A1F85B21E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0" t="7567" r="3312" b="12785"/>
          <a:stretch/>
        </p:blipFill>
        <p:spPr>
          <a:xfrm>
            <a:off x="6511052" y="2758141"/>
            <a:ext cx="2205381" cy="106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9D1CBE-F0D2-4A6C-B1E7-A999BDF25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95" t="6441" r="4202" b="12922"/>
          <a:stretch/>
        </p:blipFill>
        <p:spPr>
          <a:xfrm>
            <a:off x="9160861" y="2757598"/>
            <a:ext cx="2286072" cy="1068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C73D0F-1FD6-4FF0-B63F-B84DB1DAE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2" t="8581" r="2298" b="15820"/>
          <a:stretch/>
        </p:blipFill>
        <p:spPr>
          <a:xfrm>
            <a:off x="6502220" y="2781255"/>
            <a:ext cx="2205381" cy="1044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B24C81-6921-4D84-BAE3-065B4B7606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7" t="8612" r="3882" b="12485"/>
          <a:stretch/>
        </p:blipFill>
        <p:spPr>
          <a:xfrm>
            <a:off x="9160862" y="2767049"/>
            <a:ext cx="2286072" cy="1068064"/>
          </a:xfrm>
          <a:prstGeom prst="rect">
            <a:avLst/>
          </a:prstGeom>
        </p:spPr>
      </p:pic>
      <p:pic>
        <p:nvPicPr>
          <p:cNvPr id="2" name="Picture 2" descr="TVING｜검색">
            <a:extLst>
              <a:ext uri="{FF2B5EF4-FFF2-40B4-BE49-F238E27FC236}">
                <a16:creationId xmlns:a16="http://schemas.microsoft.com/office/drawing/2014/main" id="{4DA3A4D7-FCAD-48B3-A82D-E14461030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33" y="2885457"/>
            <a:ext cx="1051116" cy="1087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7EF529-E16A-49B0-952B-ED38F3EB8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61" t="9651" r="3242" b="14053"/>
          <a:stretch/>
        </p:blipFill>
        <p:spPr>
          <a:xfrm>
            <a:off x="6511050" y="2774158"/>
            <a:ext cx="2185189" cy="10515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F7A4E9-B3A1-436A-9F2A-D1F2617ED9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27" t="5985" r="6225" b="13231"/>
          <a:stretch/>
        </p:blipFill>
        <p:spPr>
          <a:xfrm>
            <a:off x="9160860" y="2765193"/>
            <a:ext cx="2286073" cy="1068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5D8DA-A96D-4EBB-865A-6E6470F4578A}"/>
              </a:ext>
            </a:extLst>
          </p:cNvPr>
          <p:cNvSpPr txBox="1"/>
          <p:nvPr/>
        </p:nvSpPr>
        <p:spPr>
          <a:xfrm>
            <a:off x="3501823" y="365443"/>
            <a:ext cx="192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B7417-3E8D-420D-97F3-E785D1FF0EFB}"/>
              </a:ext>
            </a:extLst>
          </p:cNvPr>
          <p:cNvSpPr txBox="1"/>
          <p:nvPr/>
        </p:nvSpPr>
        <p:spPr>
          <a:xfrm>
            <a:off x="143647" y="240971"/>
            <a:ext cx="3177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89948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08E37-1866-46B5-957A-EBB5348A6CA9}"/>
              </a:ext>
            </a:extLst>
          </p:cNvPr>
          <p:cNvSpPr txBox="1"/>
          <p:nvPr/>
        </p:nvSpPr>
        <p:spPr>
          <a:xfrm>
            <a:off x="5244515" y="1583227"/>
            <a:ext cx="212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4CF68ED-4432-454F-B27F-E856E8959590}"/>
              </a:ext>
            </a:extLst>
          </p:cNvPr>
          <p:cNvGrpSpPr/>
          <p:nvPr/>
        </p:nvGrpSpPr>
        <p:grpSpPr>
          <a:xfrm>
            <a:off x="209725" y="3689808"/>
            <a:ext cx="11679650" cy="51480"/>
            <a:chOff x="753725" y="6406246"/>
            <a:chExt cx="16778265" cy="2084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ADBE26E-D3EB-42E8-9650-63C5F2C2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B7BCF3-5001-4992-9CBD-9E487CF9F9E1}"/>
              </a:ext>
            </a:extLst>
          </p:cNvPr>
          <p:cNvSpPr txBox="1"/>
          <p:nvPr/>
        </p:nvSpPr>
        <p:spPr>
          <a:xfrm>
            <a:off x="5352789" y="2766019"/>
            <a:ext cx="280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  <a:endParaRPr lang="ko-KR" altLang="en-US"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9F0D3-2B92-4883-8D34-1574EFDB6E94}"/>
              </a:ext>
            </a:extLst>
          </p:cNvPr>
          <p:cNvSpPr txBox="1"/>
          <p:nvPr/>
        </p:nvSpPr>
        <p:spPr>
          <a:xfrm>
            <a:off x="3912362" y="4098445"/>
            <a:ext cx="936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웹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크롤링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/ NLP /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추이 그래프 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E1260-03EC-4370-B679-5CA942D74BEA}"/>
              </a:ext>
            </a:extLst>
          </p:cNvPr>
          <p:cNvSpPr txBox="1"/>
          <p:nvPr/>
        </p:nvSpPr>
        <p:spPr>
          <a:xfrm>
            <a:off x="3912362" y="4769268"/>
            <a:ext cx="635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개인 맞춤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OTT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플랫폼 추천 서비스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21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5E0868-4677-46F5-AFA6-E6C98AE3BD6B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0768D9-1BCB-40B7-A19A-113C373080A0}"/>
              </a:ext>
            </a:extLst>
          </p:cNvPr>
          <p:cNvSpPr txBox="1"/>
          <p:nvPr/>
        </p:nvSpPr>
        <p:spPr>
          <a:xfrm>
            <a:off x="92278" y="4625340"/>
            <a:ext cx="4899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뉴스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기간 설정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AC5D4A4-BD82-47DD-8CFC-8C3FECBD2AEF}"/>
              </a:ext>
            </a:extLst>
          </p:cNvPr>
          <p:cNvGraphicFramePr>
            <a:graphicFrameLocks noGrp="1"/>
          </p:cNvGraphicFramePr>
          <p:nvPr/>
        </p:nvGraphicFramePr>
        <p:xfrm>
          <a:off x="575223" y="2608023"/>
          <a:ext cx="3558555" cy="1960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185">
                  <a:extLst>
                    <a:ext uri="{9D8B030D-6E8A-4147-A177-3AD203B41FA5}">
                      <a16:colId xmlns:a16="http://schemas.microsoft.com/office/drawing/2014/main" val="603082936"/>
                    </a:ext>
                  </a:extLst>
                </a:gridCol>
                <a:gridCol w="1186185">
                  <a:extLst>
                    <a:ext uri="{9D8B030D-6E8A-4147-A177-3AD203B41FA5}">
                      <a16:colId xmlns:a16="http://schemas.microsoft.com/office/drawing/2014/main" val="3536917013"/>
                    </a:ext>
                  </a:extLst>
                </a:gridCol>
                <a:gridCol w="1186185">
                  <a:extLst>
                    <a:ext uri="{9D8B030D-6E8A-4147-A177-3AD203B41FA5}">
                      <a16:colId xmlns:a16="http://schemas.microsoft.com/office/drawing/2014/main" val="325186794"/>
                    </a:ext>
                  </a:extLst>
                </a:gridCol>
              </a:tblGrid>
              <a:tr h="22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수집 주기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이유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24736"/>
                  </a:ext>
                </a:extLst>
              </a:tr>
              <a:tr h="329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넷플릭스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2019-01-01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~ 2020-09-24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웹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크롤링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시작 날짜 일치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991966"/>
                  </a:ext>
                </a:extLst>
              </a:tr>
              <a:tr h="22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왓챠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545605"/>
                  </a:ext>
                </a:extLst>
              </a:tr>
              <a:tr h="22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티빙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025879"/>
                  </a:ext>
                </a:extLst>
              </a:tr>
              <a:tr h="22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웨이브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2019-09-18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~ 2020-09-24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오픈 날짜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차이 고려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108888"/>
                  </a:ext>
                </a:extLst>
              </a:tr>
              <a:tr h="22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씨즌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2019-11-28 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~ 2020-09-24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오픈 날짜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차이 고려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4632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335CD40-7F74-417B-8F4C-8768791A4878}"/>
              </a:ext>
            </a:extLst>
          </p:cNvPr>
          <p:cNvSpPr txBox="1"/>
          <p:nvPr/>
        </p:nvSpPr>
        <p:spPr>
          <a:xfrm>
            <a:off x="4343503" y="3304251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61AFC-0A32-4B9F-9997-4095DE3C0687}"/>
              </a:ext>
            </a:extLst>
          </p:cNvPr>
          <p:cNvSpPr txBox="1"/>
          <p:nvPr/>
        </p:nvSpPr>
        <p:spPr>
          <a:xfrm>
            <a:off x="2593276" y="5876491"/>
            <a:ext cx="290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블로그에 키워드 검색 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시작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CF949-741F-47A1-B7E6-3098D3777A30}"/>
              </a:ext>
            </a:extLst>
          </p:cNvPr>
          <p:cNvSpPr txBox="1"/>
          <p:nvPr/>
        </p:nvSpPr>
        <p:spPr>
          <a:xfrm>
            <a:off x="3150506" y="1151673"/>
            <a:ext cx="664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 Crawling)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208799-A141-460C-94CF-CE57BF07C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96" y="1720181"/>
            <a:ext cx="6196907" cy="4650654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7C7C2C-5EA1-4721-94BA-DB08F844C4FC}"/>
              </a:ext>
            </a:extLst>
          </p:cNvPr>
          <p:cNvSpPr txBox="1"/>
          <p:nvPr/>
        </p:nvSpPr>
        <p:spPr>
          <a:xfrm>
            <a:off x="11442581" y="3295862"/>
            <a:ext cx="78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5A635E-953E-44A9-883D-5970E1FE98B9}"/>
              </a:ext>
            </a:extLst>
          </p:cNvPr>
          <p:cNvSpPr/>
          <p:nvPr/>
        </p:nvSpPr>
        <p:spPr>
          <a:xfrm>
            <a:off x="5496734" y="2034948"/>
            <a:ext cx="1508903" cy="2415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B4C21F-A192-4752-9714-2B2AE76CB6C0}"/>
              </a:ext>
            </a:extLst>
          </p:cNvPr>
          <p:cNvSpPr/>
          <p:nvPr/>
        </p:nvSpPr>
        <p:spPr>
          <a:xfrm>
            <a:off x="5642513" y="3682936"/>
            <a:ext cx="1695547" cy="4417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FE3F9D-F173-40AB-A50A-B6808CDE9388}"/>
              </a:ext>
            </a:extLst>
          </p:cNvPr>
          <p:cNvSpPr/>
          <p:nvPr/>
        </p:nvSpPr>
        <p:spPr>
          <a:xfrm>
            <a:off x="5642513" y="4183608"/>
            <a:ext cx="1886047" cy="4417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898F0-45B1-4A6F-8DDF-62D148B972B7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D6B6-C1B0-4CAB-A1BC-6CEF3A18BBDD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71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576004-8CE3-4613-B67C-DB3CEA84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" y="1814768"/>
            <a:ext cx="5528859" cy="2311032"/>
          </a:xfrm>
          <a:prstGeom prst="rect">
            <a:avLst/>
          </a:prstGeom>
          <a:ln>
            <a:solidFill>
              <a:srgbClr val="668EFD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AEFF0D-6CB7-4C86-9A89-2ADF0C7CA7D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C82F104-287A-478B-A0A8-EB88AB283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13" y="2110670"/>
            <a:ext cx="6094602" cy="3802261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0D7136-7B68-46B9-98CE-0B00ED8BF16A}"/>
              </a:ext>
            </a:extLst>
          </p:cNvPr>
          <p:cNvSpPr txBox="1"/>
          <p:nvPr/>
        </p:nvSpPr>
        <p:spPr>
          <a:xfrm>
            <a:off x="5557079" y="3587159"/>
            <a:ext cx="70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32EA9-B439-439F-9D81-0E5327A4706D}"/>
              </a:ext>
            </a:extLst>
          </p:cNvPr>
          <p:cNvSpPr txBox="1"/>
          <p:nvPr/>
        </p:nvSpPr>
        <p:spPr>
          <a:xfrm>
            <a:off x="638642" y="4218068"/>
            <a:ext cx="290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 파일 확인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CA717-F209-472B-AF1D-ED62B0AE756C}"/>
              </a:ext>
            </a:extLst>
          </p:cNvPr>
          <p:cNvSpPr txBox="1"/>
          <p:nvPr/>
        </p:nvSpPr>
        <p:spPr>
          <a:xfrm>
            <a:off x="6436833" y="6108999"/>
            <a:ext cx="50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접속 후 제목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글쓴이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내용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53E799-150D-4548-B0D9-60D835AB17E6}"/>
              </a:ext>
            </a:extLst>
          </p:cNvPr>
          <p:cNvSpPr/>
          <p:nvPr/>
        </p:nvSpPr>
        <p:spPr>
          <a:xfrm>
            <a:off x="498014" y="2324508"/>
            <a:ext cx="3190066" cy="2415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47D787-9FD9-4466-B1A5-9AF2700F418C}"/>
              </a:ext>
            </a:extLst>
          </p:cNvPr>
          <p:cNvSpPr/>
          <p:nvPr/>
        </p:nvSpPr>
        <p:spPr>
          <a:xfrm>
            <a:off x="498014" y="3187442"/>
            <a:ext cx="4843606" cy="9383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2F3BE3-AD17-4614-8E6D-827B3AE631EB}"/>
              </a:ext>
            </a:extLst>
          </p:cNvPr>
          <p:cNvSpPr/>
          <p:nvPr/>
        </p:nvSpPr>
        <p:spPr>
          <a:xfrm>
            <a:off x="6473046" y="2347913"/>
            <a:ext cx="1508903" cy="218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AD81F-64FD-48B8-8CFB-9A7CDFD78A3C}"/>
              </a:ext>
            </a:extLst>
          </p:cNvPr>
          <p:cNvSpPr/>
          <p:nvPr/>
        </p:nvSpPr>
        <p:spPr>
          <a:xfrm>
            <a:off x="6796900" y="3930376"/>
            <a:ext cx="2123261" cy="5416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AF853A-3118-4D72-ABC7-674BF75ADA90}"/>
              </a:ext>
            </a:extLst>
          </p:cNvPr>
          <p:cNvSpPr/>
          <p:nvPr/>
        </p:nvSpPr>
        <p:spPr>
          <a:xfrm>
            <a:off x="6796900" y="4532807"/>
            <a:ext cx="2123261" cy="4487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C47952-E958-4B55-B650-669D7D39CF76}"/>
              </a:ext>
            </a:extLst>
          </p:cNvPr>
          <p:cNvSpPr/>
          <p:nvPr/>
        </p:nvSpPr>
        <p:spPr>
          <a:xfrm>
            <a:off x="6796899" y="5042392"/>
            <a:ext cx="2123261" cy="436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224DDA-00A9-4068-B048-CA2E6212E3B5}"/>
              </a:ext>
            </a:extLst>
          </p:cNvPr>
          <p:cNvSpPr/>
          <p:nvPr/>
        </p:nvSpPr>
        <p:spPr>
          <a:xfrm>
            <a:off x="6796899" y="5538570"/>
            <a:ext cx="2356626" cy="37436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77DA18E-C27C-4ABC-8EB4-215790B96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" y="1814768"/>
            <a:ext cx="5528859" cy="3428214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B68EED-B30D-4838-A6D2-DEE53E09BA9B}"/>
              </a:ext>
            </a:extLst>
          </p:cNvPr>
          <p:cNvSpPr txBox="1"/>
          <p:nvPr/>
        </p:nvSpPr>
        <p:spPr>
          <a:xfrm>
            <a:off x="1634336" y="5329197"/>
            <a:ext cx="258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블로그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완료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ACDE01-4BA1-40DB-BD67-7032CB3BAB01}"/>
              </a:ext>
            </a:extLst>
          </p:cNvPr>
          <p:cNvSpPr/>
          <p:nvPr/>
        </p:nvSpPr>
        <p:spPr>
          <a:xfrm>
            <a:off x="397903" y="2014087"/>
            <a:ext cx="5218926" cy="29674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18FA4-6020-4B17-8397-BC07EDB92B42}"/>
              </a:ext>
            </a:extLst>
          </p:cNvPr>
          <p:cNvSpPr txBox="1"/>
          <p:nvPr/>
        </p:nvSpPr>
        <p:spPr>
          <a:xfrm flipH="1">
            <a:off x="5553513" y="4201182"/>
            <a:ext cx="713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&lt;&lt;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F9421-6C7E-41CB-9E27-6393C00BB090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CBD38-B83E-4BF0-86A6-E7C5599BB4A5}"/>
              </a:ext>
            </a:extLst>
          </p:cNvPr>
          <p:cNvSpPr txBox="1"/>
          <p:nvPr/>
        </p:nvSpPr>
        <p:spPr>
          <a:xfrm>
            <a:off x="3150506" y="1151673"/>
            <a:ext cx="664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 Crawling)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61450-29A2-4A1F-B60A-ED8F33AC20F1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87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5" grpId="0" animBg="1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D818CB-D294-429A-8546-C7495F5A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" y="1697228"/>
            <a:ext cx="5931469" cy="3168398"/>
          </a:xfrm>
          <a:prstGeom prst="rect">
            <a:avLst/>
          </a:prstGeom>
          <a:ln>
            <a:solidFill>
              <a:srgbClr val="668EFD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034E51-B281-437A-A04F-A7E4C64BFDF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50EE9F-7E89-4294-8317-2373BE8E735C}"/>
              </a:ext>
            </a:extLst>
          </p:cNvPr>
          <p:cNvSpPr txBox="1"/>
          <p:nvPr/>
        </p:nvSpPr>
        <p:spPr>
          <a:xfrm>
            <a:off x="402261" y="4991495"/>
            <a:ext cx="4888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뉴스 홈에 등록된 기사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35804-4BF9-4BF3-B35F-68B9EAFDD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94" y="2765247"/>
            <a:ext cx="5931469" cy="3651437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998CA-A973-4C54-B812-593BAA6116E9}"/>
              </a:ext>
            </a:extLst>
          </p:cNvPr>
          <p:cNvSpPr txBox="1"/>
          <p:nvPr/>
        </p:nvSpPr>
        <p:spPr>
          <a:xfrm>
            <a:off x="6529332" y="6416684"/>
            <a:ext cx="5931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get_news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보내고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리턴값을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메모장으로 저장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E3BE4-2601-4133-B28A-8902FEF94845}"/>
              </a:ext>
            </a:extLst>
          </p:cNvPr>
          <p:cNvSpPr txBox="1"/>
          <p:nvPr/>
        </p:nvSpPr>
        <p:spPr>
          <a:xfrm>
            <a:off x="5590635" y="4745274"/>
            <a:ext cx="70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54C1D0-0796-4700-BAEE-B453BED5D4F3}"/>
              </a:ext>
            </a:extLst>
          </p:cNvPr>
          <p:cNvSpPr/>
          <p:nvPr/>
        </p:nvSpPr>
        <p:spPr>
          <a:xfrm>
            <a:off x="573896" y="3210847"/>
            <a:ext cx="4423554" cy="218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FF02A-020F-41D2-8A52-886B5FBC319A}"/>
              </a:ext>
            </a:extLst>
          </p:cNvPr>
          <p:cNvSpPr/>
          <p:nvPr/>
        </p:nvSpPr>
        <p:spPr>
          <a:xfrm>
            <a:off x="6653224" y="3018094"/>
            <a:ext cx="4586276" cy="55060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EF582A-5B29-49C1-AC2C-D392CFF68660}"/>
              </a:ext>
            </a:extLst>
          </p:cNvPr>
          <p:cNvSpPr/>
          <p:nvPr/>
        </p:nvSpPr>
        <p:spPr>
          <a:xfrm>
            <a:off x="421313" y="2630997"/>
            <a:ext cx="918538" cy="2181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D64A4-4A97-4156-9D40-998E262B604D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A7EE8-561C-4674-94E9-F540E2F69AD4}"/>
              </a:ext>
            </a:extLst>
          </p:cNvPr>
          <p:cNvSpPr txBox="1"/>
          <p:nvPr/>
        </p:nvSpPr>
        <p:spPr>
          <a:xfrm>
            <a:off x="3348472" y="1151673"/>
            <a:ext cx="484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뉴스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 Crawling)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11E68-93E6-44BD-B76E-605B2650FCAF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848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034E51-B281-437A-A04F-A7E4C64BFDF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50EE9F-7E89-4294-8317-2373BE8E735C}"/>
              </a:ext>
            </a:extLst>
          </p:cNvPr>
          <p:cNvSpPr txBox="1"/>
          <p:nvPr/>
        </p:nvSpPr>
        <p:spPr>
          <a:xfrm>
            <a:off x="43288" y="4076421"/>
            <a:ext cx="574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값을 받아와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crawler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함수로 넘겨주고 엑셀로 만듦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4998CA-A973-4C54-B812-593BAA6116E9}"/>
              </a:ext>
            </a:extLst>
          </p:cNvPr>
          <p:cNvSpPr txBox="1"/>
          <p:nvPr/>
        </p:nvSpPr>
        <p:spPr>
          <a:xfrm>
            <a:off x="4299222" y="4769341"/>
            <a:ext cx="888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ko-KR" altLang="en-US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</a:t>
            </a:r>
            <a:endParaRPr lang="en-US" altLang="ko-KR" sz="16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6F4718-706C-4C2C-80D6-87801F01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1707999"/>
            <a:ext cx="7054888" cy="2327110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E186DB-FE4B-4704-805B-28080B65378A}"/>
              </a:ext>
            </a:extLst>
          </p:cNvPr>
          <p:cNvSpPr/>
          <p:nvPr/>
        </p:nvSpPr>
        <p:spPr>
          <a:xfrm>
            <a:off x="598306" y="2972537"/>
            <a:ext cx="3973694" cy="6263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ACC13D5-A48B-4C80-85C0-772F2D822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8" y="4456287"/>
            <a:ext cx="6758455" cy="2062737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D94F05-D5B3-485A-A6ED-23DD4C533FFE}"/>
              </a:ext>
            </a:extLst>
          </p:cNvPr>
          <p:cNvSpPr/>
          <p:nvPr/>
        </p:nvSpPr>
        <p:spPr>
          <a:xfrm>
            <a:off x="5187467" y="4457684"/>
            <a:ext cx="6758455" cy="21026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AE7E8-1599-42CB-A8E8-5A80E77E02A4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D05EE-4A3C-45CC-ABA6-EED1B3ECBC6A}"/>
              </a:ext>
            </a:extLst>
          </p:cNvPr>
          <p:cNvSpPr txBox="1"/>
          <p:nvPr/>
        </p:nvSpPr>
        <p:spPr>
          <a:xfrm>
            <a:off x="3348472" y="1151673"/>
            <a:ext cx="484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뉴스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 Crawling)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1811A-B8F2-4A3C-8F43-65F08189E5DF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969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36AEF-CBAA-4D8E-A53B-7CAFB5DF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5" y="1810651"/>
            <a:ext cx="5481368" cy="3621587"/>
          </a:xfrm>
          <a:prstGeom prst="rect">
            <a:avLst/>
          </a:prstGeom>
          <a:ln>
            <a:solidFill>
              <a:srgbClr val="668EFD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FD355C-D54D-43F7-BC06-E45062F84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1" y="1706810"/>
            <a:ext cx="4924950" cy="3924000"/>
          </a:xfrm>
          <a:prstGeom prst="rect">
            <a:avLst/>
          </a:prstGeom>
          <a:ln>
            <a:solidFill>
              <a:srgbClr val="668EFD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5E0868-4677-46F5-AFA6-E6C98AE3BD6B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27865B-A9BC-4979-AC5F-30003F711AA7}"/>
              </a:ext>
            </a:extLst>
          </p:cNvPr>
          <p:cNvCxnSpPr/>
          <p:nvPr/>
        </p:nvCxnSpPr>
        <p:spPr>
          <a:xfrm>
            <a:off x="6159932" y="1919607"/>
            <a:ext cx="0" cy="43132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92E5692-3C34-4043-B38B-EDFB0B69D2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6" r="13256" b="37488"/>
          <a:stretch/>
        </p:blipFill>
        <p:spPr>
          <a:xfrm>
            <a:off x="41147" y="1495056"/>
            <a:ext cx="565822" cy="3845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5FF52D-8D24-4E5E-9AF4-0FC56E1B2376}"/>
              </a:ext>
            </a:extLst>
          </p:cNvPr>
          <p:cNvSpPr txBox="1"/>
          <p:nvPr/>
        </p:nvSpPr>
        <p:spPr>
          <a:xfrm>
            <a:off x="781619" y="5641964"/>
            <a:ext cx="4683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Tweepy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Package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하루 최대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기간 일주일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최대 트윗 개수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중복된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RT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트윗 제거 정제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2,286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트윗 데이터 확보   </a:t>
            </a:r>
          </a:p>
        </p:txBody>
      </p:sp>
      <p:pic>
        <p:nvPicPr>
          <p:cNvPr id="23" name="Picture 2" descr="넷플릭스 요금제 간단정리, 프리미엄(UHD) 신청전 확인할 점">
            <a:extLst>
              <a:ext uri="{FF2B5EF4-FFF2-40B4-BE49-F238E27FC236}">
                <a16:creationId xmlns:a16="http://schemas.microsoft.com/office/drawing/2014/main" id="{E50B8B0C-8BC7-43A1-9B35-F5A26613A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6" t="-821" r="35294" b="-1"/>
          <a:stretch/>
        </p:blipFill>
        <p:spPr bwMode="auto">
          <a:xfrm rot="10800000" flipH="1" flipV="1">
            <a:off x="11412082" y="1552806"/>
            <a:ext cx="354554" cy="38457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F5231B-CE82-402C-B5F0-8FDB37F353A9}"/>
              </a:ext>
            </a:extLst>
          </p:cNvPr>
          <p:cNvSpPr txBox="1"/>
          <p:nvPr/>
        </p:nvSpPr>
        <p:spPr>
          <a:xfrm>
            <a:off x="7264012" y="5706327"/>
            <a:ext cx="4683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Netflix,Watcha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간의 차이점 추출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Netflix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4flix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 콘텐츠 정리 사이트 이용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Watcha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URL PATH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까지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성공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데이터 및 추천 카테고리 확보 필요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537973-FDC6-4DE5-8EEE-1838E0E8668B}"/>
              </a:ext>
            </a:extLst>
          </p:cNvPr>
          <p:cNvSpPr/>
          <p:nvPr/>
        </p:nvSpPr>
        <p:spPr>
          <a:xfrm>
            <a:off x="1007674" y="2229785"/>
            <a:ext cx="675076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384C6B-5491-4E76-89CC-1A9A4F83271F}"/>
              </a:ext>
            </a:extLst>
          </p:cNvPr>
          <p:cNvSpPr/>
          <p:nvPr/>
        </p:nvSpPr>
        <p:spPr>
          <a:xfrm>
            <a:off x="1452174" y="3337392"/>
            <a:ext cx="732226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BA9DEF-3E68-45E8-9525-AE853517E581}"/>
              </a:ext>
            </a:extLst>
          </p:cNvPr>
          <p:cNvSpPr/>
          <p:nvPr/>
        </p:nvSpPr>
        <p:spPr>
          <a:xfrm>
            <a:off x="1452174" y="3563165"/>
            <a:ext cx="452826" cy="1547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F8D788-5A89-4CC5-8D12-1C430AAD612B}"/>
              </a:ext>
            </a:extLst>
          </p:cNvPr>
          <p:cNvSpPr/>
          <p:nvPr/>
        </p:nvSpPr>
        <p:spPr>
          <a:xfrm>
            <a:off x="606969" y="4884302"/>
            <a:ext cx="5033268" cy="5479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57C7B8-4203-4BF0-A6BC-A6C3803F8AD3}"/>
              </a:ext>
            </a:extLst>
          </p:cNvPr>
          <p:cNvSpPr/>
          <p:nvPr/>
        </p:nvSpPr>
        <p:spPr>
          <a:xfrm>
            <a:off x="6829111" y="1937381"/>
            <a:ext cx="2365921" cy="100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C8002C-5BAF-4F50-BCCC-CD8C1E8B2E97}"/>
              </a:ext>
            </a:extLst>
          </p:cNvPr>
          <p:cNvSpPr/>
          <p:nvPr/>
        </p:nvSpPr>
        <p:spPr>
          <a:xfrm>
            <a:off x="7167406" y="2565400"/>
            <a:ext cx="2027625" cy="2794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25B7F0-3A63-4DED-86DE-0622B826D68C}"/>
              </a:ext>
            </a:extLst>
          </p:cNvPr>
          <p:cNvSpPr/>
          <p:nvPr/>
        </p:nvSpPr>
        <p:spPr>
          <a:xfrm>
            <a:off x="6691128" y="3648482"/>
            <a:ext cx="4868735" cy="17837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8F61D-1CE2-4960-B98A-9F0EE07702EE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09DB5-B414-44DA-A169-1D032E87E18B}"/>
              </a:ext>
            </a:extLst>
          </p:cNvPr>
          <p:cNvSpPr txBox="1"/>
          <p:nvPr/>
        </p:nvSpPr>
        <p:spPr>
          <a:xfrm>
            <a:off x="2217255" y="1151673"/>
            <a:ext cx="835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Twitter 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Netflix,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Watcha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 Crawling)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C992B-8D6A-443D-9AF7-188BB1713F95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1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16A359E-FEB0-433C-99EC-D224DE64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7" y="1613338"/>
            <a:ext cx="5611955" cy="4493097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1BADD-652C-4BB0-8EB0-CBD4C22B6ABE}"/>
              </a:ext>
            </a:extLst>
          </p:cNvPr>
          <p:cNvSpPr txBox="1"/>
          <p:nvPr/>
        </p:nvSpPr>
        <p:spPr>
          <a:xfrm>
            <a:off x="459412" y="6106435"/>
            <a:ext cx="47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한 데이터 불러오기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4BA2D7-3980-40C2-AA76-C5015B7B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66" y="1651438"/>
            <a:ext cx="6094530" cy="4367274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9F83B-D105-481C-A9F4-942B1013C407}"/>
              </a:ext>
            </a:extLst>
          </p:cNvPr>
          <p:cNvSpPr txBox="1"/>
          <p:nvPr/>
        </p:nvSpPr>
        <p:spPr>
          <a:xfrm>
            <a:off x="5604917" y="5983325"/>
            <a:ext cx="70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B7CAF-7AFB-4703-B8DF-2036461D1BDF}"/>
              </a:ext>
            </a:extLst>
          </p:cNvPr>
          <p:cNvSpPr txBox="1"/>
          <p:nvPr/>
        </p:nvSpPr>
        <p:spPr>
          <a:xfrm>
            <a:off x="6545887" y="6106435"/>
            <a:ext cx="47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형태소 단위 문장 분리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D59E88-EABD-49F7-B43C-05F6F7384101}"/>
              </a:ext>
            </a:extLst>
          </p:cNvPr>
          <p:cNvSpPr/>
          <p:nvPr/>
        </p:nvSpPr>
        <p:spPr>
          <a:xfrm>
            <a:off x="518724" y="1651438"/>
            <a:ext cx="1957776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B8A73D-CF84-4797-85DB-37B0245E68AE}"/>
              </a:ext>
            </a:extLst>
          </p:cNvPr>
          <p:cNvSpPr/>
          <p:nvPr/>
        </p:nvSpPr>
        <p:spPr>
          <a:xfrm>
            <a:off x="518724" y="3835075"/>
            <a:ext cx="2383226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9946-342B-4975-8739-DAC4C82ABE54}"/>
              </a:ext>
            </a:extLst>
          </p:cNvPr>
          <p:cNvSpPr/>
          <p:nvPr/>
        </p:nvSpPr>
        <p:spPr>
          <a:xfrm>
            <a:off x="6378504" y="3225427"/>
            <a:ext cx="1957776" cy="7522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C6488-A8B9-4F36-80B5-D4E7E41CD649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6B680-941B-4B21-AF69-5D340F933419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E8F12-4B67-4ACA-B92B-9E9EBDA212A5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92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1DD02F-D2C4-4142-B0FF-27CF808B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4949"/>
            <a:ext cx="5219700" cy="4414563"/>
          </a:xfrm>
          <a:prstGeom prst="rect">
            <a:avLst/>
          </a:prstGeom>
          <a:ln>
            <a:solidFill>
              <a:srgbClr val="668EFD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314ED-5530-43DB-9251-50B2373E3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1604949"/>
            <a:ext cx="6344288" cy="3819790"/>
          </a:xfrm>
          <a:prstGeom prst="rect">
            <a:avLst/>
          </a:prstGeom>
          <a:ln>
            <a:solidFill>
              <a:srgbClr val="668EFD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46B62-13EF-40E1-9A23-6CC194701F02}"/>
              </a:ext>
            </a:extLst>
          </p:cNvPr>
          <p:cNvSpPr txBox="1"/>
          <p:nvPr/>
        </p:nvSpPr>
        <p:spPr>
          <a:xfrm>
            <a:off x="1069012" y="6134234"/>
            <a:ext cx="47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EFDBD-4FD1-4CC9-9C21-AC3069872556}"/>
              </a:ext>
            </a:extLst>
          </p:cNvPr>
          <p:cNvSpPr txBox="1"/>
          <p:nvPr/>
        </p:nvSpPr>
        <p:spPr>
          <a:xfrm>
            <a:off x="6745912" y="5711640"/>
            <a:ext cx="474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 제작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963DD5-74D4-4DC1-B05D-624FE0796CAD}"/>
              </a:ext>
            </a:extLst>
          </p:cNvPr>
          <p:cNvSpPr/>
          <p:nvPr/>
        </p:nvSpPr>
        <p:spPr>
          <a:xfrm>
            <a:off x="661118" y="1747456"/>
            <a:ext cx="472357" cy="128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DB1D01-C1DF-424C-B26F-687757FCA24E}"/>
              </a:ext>
            </a:extLst>
          </p:cNvPr>
          <p:cNvSpPr/>
          <p:nvPr/>
        </p:nvSpPr>
        <p:spPr>
          <a:xfrm>
            <a:off x="661117" y="3783092"/>
            <a:ext cx="1986833" cy="4650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B96EB-44A8-481F-95AD-440DA11B2E59}"/>
              </a:ext>
            </a:extLst>
          </p:cNvPr>
          <p:cNvSpPr txBox="1"/>
          <p:nvPr/>
        </p:nvSpPr>
        <p:spPr>
          <a:xfrm>
            <a:off x="5604917" y="5983325"/>
            <a:ext cx="709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&gt;&gt;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18DA78-62D0-49EF-AD13-02F5D2AE7626}"/>
              </a:ext>
            </a:extLst>
          </p:cNvPr>
          <p:cNvSpPr/>
          <p:nvPr/>
        </p:nvSpPr>
        <p:spPr>
          <a:xfrm>
            <a:off x="6179267" y="2092014"/>
            <a:ext cx="1307383" cy="3336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FAB9BF-0A05-4134-B1B1-EB23C171863D}"/>
              </a:ext>
            </a:extLst>
          </p:cNvPr>
          <p:cNvSpPr/>
          <p:nvPr/>
        </p:nvSpPr>
        <p:spPr>
          <a:xfrm>
            <a:off x="6179267" y="2472464"/>
            <a:ext cx="4095033" cy="44030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28220-061D-4780-AC70-7AE9F0DB70C4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45209-A90D-42F2-825E-3C69F9436A7F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B400D-4777-4195-B84D-E979FDC25A27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96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F6B6550-BE7B-47C0-AEAE-C4ADA98AB4A2}"/>
              </a:ext>
            </a:extLst>
          </p:cNvPr>
          <p:cNvSpPr txBox="1"/>
          <p:nvPr/>
        </p:nvSpPr>
        <p:spPr>
          <a:xfrm>
            <a:off x="7682764" y="3176038"/>
            <a:ext cx="791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04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</a:t>
            </a:r>
            <a:endParaRPr lang="en-US" altLang="ko-KR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1869-F6DF-4CA9-A9E3-A90B920308E6}"/>
              </a:ext>
            </a:extLst>
          </p:cNvPr>
          <p:cNvSpPr txBox="1"/>
          <p:nvPr/>
        </p:nvSpPr>
        <p:spPr>
          <a:xfrm>
            <a:off x="7528521" y="4375851"/>
            <a:ext cx="4663479" cy="21525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05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마무리</a:t>
            </a:r>
            <a:endParaRPr lang="en-US" altLang="ko-KR" sz="1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어려웠던 점 </a:t>
            </a:r>
            <a:r>
              <a:rPr lang="en-US" altLang="ko-KR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아쉬운 점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 효과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소감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활동 현황</a:t>
            </a:r>
            <a:endParaRPr lang="en-US" altLang="ko-KR" sz="1400" kern="100" spc="5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◼ 참고 문헌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7D07F-6B79-402C-9FF1-D381645BFBFA}"/>
              </a:ext>
            </a:extLst>
          </p:cNvPr>
          <p:cNvSpPr txBox="1"/>
          <p:nvPr/>
        </p:nvSpPr>
        <p:spPr>
          <a:xfrm>
            <a:off x="3642828" y="207651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추진 배경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9" name="Object 6">
            <a:extLst>
              <a:ext uri="{FF2B5EF4-FFF2-40B4-BE49-F238E27FC236}">
                <a16:creationId xmlns:a16="http://schemas.microsoft.com/office/drawing/2014/main" id="{03243EB5-086C-40ED-9A07-C97F7E307B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847130" y="4023226"/>
            <a:ext cx="4932000" cy="52334"/>
          </a:xfrm>
          <a:prstGeom prst="rect">
            <a:avLst/>
          </a:prstGeom>
        </p:spPr>
      </p:pic>
      <p:grpSp>
        <p:nvGrpSpPr>
          <p:cNvPr id="36" name="그룹 1011">
            <a:extLst>
              <a:ext uri="{FF2B5EF4-FFF2-40B4-BE49-F238E27FC236}">
                <a16:creationId xmlns:a16="http://schemas.microsoft.com/office/drawing/2014/main" id="{2C868944-E39C-46AB-939C-A59A82A56690}"/>
              </a:ext>
            </a:extLst>
          </p:cNvPr>
          <p:cNvGrpSpPr/>
          <p:nvPr/>
        </p:nvGrpSpPr>
        <p:grpSpPr>
          <a:xfrm>
            <a:off x="3658897" y="4067463"/>
            <a:ext cx="2412000" cy="77219"/>
            <a:chOff x="13740958" y="6200610"/>
            <a:chExt cx="3513712" cy="77219"/>
          </a:xfrm>
        </p:grpSpPr>
        <p:pic>
          <p:nvPicPr>
            <p:cNvPr id="37" name="Object 40">
              <a:extLst>
                <a:ext uri="{FF2B5EF4-FFF2-40B4-BE49-F238E27FC236}">
                  <a16:creationId xmlns:a16="http://schemas.microsoft.com/office/drawing/2014/main" id="{798C6D8F-2EB6-46EB-93B4-F466F7C01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40958" y="6200610"/>
              <a:ext cx="3513712" cy="77219"/>
            </a:xfrm>
            <a:prstGeom prst="rect">
              <a:avLst/>
            </a:prstGeom>
          </p:spPr>
        </p:pic>
      </p:grpSp>
      <p:pic>
        <p:nvPicPr>
          <p:cNvPr id="39" name="Object 6">
            <a:extLst>
              <a:ext uri="{FF2B5EF4-FFF2-40B4-BE49-F238E27FC236}">
                <a16:creationId xmlns:a16="http://schemas.microsoft.com/office/drawing/2014/main" id="{C072138B-B1DB-40FA-AA86-72AFEE96CB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 flipV="1">
            <a:off x="4730472" y="3910208"/>
            <a:ext cx="4932000" cy="52334"/>
          </a:xfrm>
          <a:prstGeom prst="rect">
            <a:avLst/>
          </a:prstGeom>
        </p:spPr>
      </p:pic>
      <p:grpSp>
        <p:nvGrpSpPr>
          <p:cNvPr id="40" name="그룹 1011">
            <a:extLst>
              <a:ext uri="{FF2B5EF4-FFF2-40B4-BE49-F238E27FC236}">
                <a16:creationId xmlns:a16="http://schemas.microsoft.com/office/drawing/2014/main" id="{08D09D9A-4F26-4295-87C1-F17C10F298C0}"/>
              </a:ext>
            </a:extLst>
          </p:cNvPr>
          <p:cNvGrpSpPr/>
          <p:nvPr/>
        </p:nvGrpSpPr>
        <p:grpSpPr>
          <a:xfrm>
            <a:off x="7738443" y="3051951"/>
            <a:ext cx="2412000" cy="77219"/>
            <a:chOff x="13740958" y="6200610"/>
            <a:chExt cx="3513712" cy="77219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55F10CC0-4337-48A1-871F-B484ED91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40958" y="6200610"/>
              <a:ext cx="3513712" cy="77219"/>
            </a:xfrm>
            <a:prstGeom prst="rect">
              <a:avLst/>
            </a:prstGeom>
          </p:spPr>
        </p:pic>
      </p:grpSp>
      <p:grpSp>
        <p:nvGrpSpPr>
          <p:cNvPr id="42" name="그룹 1011">
            <a:extLst>
              <a:ext uri="{FF2B5EF4-FFF2-40B4-BE49-F238E27FC236}">
                <a16:creationId xmlns:a16="http://schemas.microsoft.com/office/drawing/2014/main" id="{DB676747-537E-4732-8E6A-8B26D00810F7}"/>
              </a:ext>
            </a:extLst>
          </p:cNvPr>
          <p:cNvGrpSpPr/>
          <p:nvPr/>
        </p:nvGrpSpPr>
        <p:grpSpPr>
          <a:xfrm>
            <a:off x="7738443" y="4260327"/>
            <a:ext cx="2412000" cy="77219"/>
            <a:chOff x="13740958" y="6200610"/>
            <a:chExt cx="3513712" cy="77219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2578C8CB-A1ED-4F1D-AF48-DB2A5C1C3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740958" y="6200610"/>
              <a:ext cx="3513712" cy="77219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CAB0889-1F67-4907-928E-D7D860DF9647}"/>
              </a:ext>
            </a:extLst>
          </p:cNvPr>
          <p:cNvSpPr txBox="1"/>
          <p:nvPr/>
        </p:nvSpPr>
        <p:spPr>
          <a:xfrm>
            <a:off x="824879" y="484547"/>
            <a:ext cx="2462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 </a:t>
            </a:r>
            <a:endParaRPr lang="ko-KR" altLang="en-US" sz="3200" dirty="0">
              <a:solidFill>
                <a:srgbClr val="668EF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7EC649-A088-4A03-9419-A9CCB8A0AB64}"/>
              </a:ext>
            </a:extLst>
          </p:cNvPr>
          <p:cNvCxnSpPr>
            <a:cxnSpLocks/>
          </p:cNvCxnSpPr>
          <p:nvPr/>
        </p:nvCxnSpPr>
        <p:spPr>
          <a:xfrm>
            <a:off x="0" y="1059894"/>
            <a:ext cx="5497088" cy="0"/>
          </a:xfrm>
          <a:prstGeom prst="line">
            <a:avLst/>
          </a:prstGeom>
          <a:ln w="28575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B8CDCC-0273-4B37-AD25-905956A4A432}"/>
              </a:ext>
            </a:extLst>
          </p:cNvPr>
          <p:cNvSpPr txBox="1"/>
          <p:nvPr/>
        </p:nvSpPr>
        <p:spPr>
          <a:xfrm>
            <a:off x="3642828" y="3874023"/>
            <a:ext cx="6097604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00E997-C0F4-4E64-9512-ACE1C7036290}"/>
              </a:ext>
            </a:extLst>
          </p:cNvPr>
          <p:cNvSpPr txBox="1"/>
          <p:nvPr/>
        </p:nvSpPr>
        <p:spPr>
          <a:xfrm>
            <a:off x="4486659" y="2505330"/>
            <a:ext cx="2462083" cy="1504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프로젝트 개념도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주제 선정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서비스 개념도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인사이트 모형도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7F7554-31DD-45C8-A2D9-15A9DDE71926}"/>
              </a:ext>
            </a:extLst>
          </p:cNvPr>
          <p:cNvSpPr txBox="1"/>
          <p:nvPr/>
        </p:nvSpPr>
        <p:spPr>
          <a:xfrm>
            <a:off x="4493211" y="4773668"/>
            <a:ext cx="119084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</a:t>
            </a: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정제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분석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검증 결과 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5B391-415A-4065-8239-2C299C8DB18B}"/>
              </a:ext>
            </a:extLst>
          </p:cNvPr>
          <p:cNvSpPr txBox="1"/>
          <p:nvPr/>
        </p:nvSpPr>
        <p:spPr>
          <a:xfrm>
            <a:off x="7738443" y="94327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03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190721-44F8-45E5-8887-E27E92C049D7}"/>
              </a:ext>
            </a:extLst>
          </p:cNvPr>
          <p:cNvSpPr txBox="1"/>
          <p:nvPr/>
        </p:nvSpPr>
        <p:spPr>
          <a:xfrm>
            <a:off x="8589945" y="1166444"/>
            <a:ext cx="6097604" cy="18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웹 </a:t>
            </a:r>
            <a:r>
              <a:rPr lang="ko-KR" altLang="en-US" sz="1400" kern="100" spc="50" dirty="0" err="1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</a:t>
            </a:r>
            <a:r>
              <a:rPr lang="en-US" altLang="ko-KR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NLP</a:t>
            </a:r>
          </a:p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추이</a:t>
            </a:r>
            <a:r>
              <a:rPr lang="en-US" altLang="ko-KR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</a:t>
            </a:r>
            <a:endParaRPr lang="en-US" altLang="ko-KR" sz="1400" kern="100" spc="5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시각화    </a:t>
            </a:r>
            <a:endParaRPr lang="en-US" altLang="ko-KR" sz="1400" kern="100" spc="5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fontAlgn="base">
              <a:lnSpc>
                <a:spcPct val="170000"/>
              </a:lnSpc>
            </a:pPr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맞춤 </a:t>
            </a:r>
            <a:r>
              <a:rPr lang="en-US" altLang="ko-KR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sz="1400" kern="100" spc="5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 서비스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FD950E-5F7D-4659-A529-EE1DE5FB5A8E}"/>
              </a:ext>
            </a:extLst>
          </p:cNvPr>
          <p:cNvSpPr txBox="1"/>
          <p:nvPr/>
        </p:nvSpPr>
        <p:spPr>
          <a:xfrm>
            <a:off x="8592540" y="3531617"/>
            <a:ext cx="6097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추천 서비스 </a:t>
            </a:r>
            <a:endParaRPr lang="en-US" altLang="ko-KR" sz="1400" kern="100" spc="50" dirty="0">
              <a:solidFill>
                <a:srgbClr val="40404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kern="100" spc="5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kern="100" spc="50" dirty="0">
                <a:solidFill>
                  <a:srgbClr val="4040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◼ 시뮬레이션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448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918E62-22A4-4E92-9FD2-0616268C7AFB}"/>
              </a:ext>
            </a:extLst>
          </p:cNvPr>
          <p:cNvCxnSpPr>
            <a:cxnSpLocks/>
          </p:cNvCxnSpPr>
          <p:nvPr/>
        </p:nvCxnSpPr>
        <p:spPr>
          <a:xfrm>
            <a:off x="7053944" y="4907901"/>
            <a:ext cx="4231959" cy="1315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807AE7-ED4B-415E-8F17-D46F14935A4C}"/>
              </a:ext>
            </a:extLst>
          </p:cNvPr>
          <p:cNvCxnSpPr>
            <a:cxnSpLocks/>
          </p:cNvCxnSpPr>
          <p:nvPr/>
        </p:nvCxnSpPr>
        <p:spPr>
          <a:xfrm flipV="1">
            <a:off x="7053944" y="1539549"/>
            <a:ext cx="4231959" cy="1744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87BD5B7-9D14-4ECB-9C20-516229F9D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9" y="2768857"/>
            <a:ext cx="6307494" cy="3547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3D314-7AB5-4076-A14B-5E40D4151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56" y="1517510"/>
            <a:ext cx="3381847" cy="47060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EB989B-876B-4686-9ACE-0523A87A0894}"/>
              </a:ext>
            </a:extLst>
          </p:cNvPr>
          <p:cNvSpPr/>
          <p:nvPr/>
        </p:nvSpPr>
        <p:spPr>
          <a:xfrm>
            <a:off x="5850294" y="3284374"/>
            <a:ext cx="1203650" cy="1623526"/>
          </a:xfrm>
          <a:prstGeom prst="rect">
            <a:avLst/>
          </a:prstGeom>
          <a:noFill/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3AFA03-969F-48BC-A6FD-603F71F5CFB5}"/>
              </a:ext>
            </a:extLst>
          </p:cNvPr>
          <p:cNvCxnSpPr>
            <a:cxnSpLocks/>
          </p:cNvCxnSpPr>
          <p:nvPr/>
        </p:nvCxnSpPr>
        <p:spPr>
          <a:xfrm flipV="1">
            <a:off x="5850294" y="1539549"/>
            <a:ext cx="2043404" cy="1744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58E17C-35BC-44EB-930C-C14E237B67CE}"/>
              </a:ext>
            </a:extLst>
          </p:cNvPr>
          <p:cNvCxnSpPr/>
          <p:nvPr/>
        </p:nvCxnSpPr>
        <p:spPr>
          <a:xfrm>
            <a:off x="5850294" y="4907900"/>
            <a:ext cx="2053762" cy="13156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2655FB-60E3-415D-AD30-E47521920DB1}"/>
              </a:ext>
            </a:extLst>
          </p:cNvPr>
          <p:cNvSpPr txBox="1"/>
          <p:nvPr/>
        </p:nvSpPr>
        <p:spPr>
          <a:xfrm>
            <a:off x="406567" y="2279579"/>
            <a:ext cx="3227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단어 빈도수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PowerBi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시각화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8CED1F-3A82-43B6-BD35-8148AAD6E43B}"/>
              </a:ext>
            </a:extLst>
          </p:cNvPr>
          <p:cNvSpPr/>
          <p:nvPr/>
        </p:nvSpPr>
        <p:spPr>
          <a:xfrm>
            <a:off x="7921689" y="3993507"/>
            <a:ext cx="1660850" cy="391881"/>
          </a:xfrm>
          <a:prstGeom prst="rect">
            <a:avLst/>
          </a:prstGeom>
          <a:noFill/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F70D91-EEBB-43FF-8CF6-E0D15120D321}"/>
              </a:ext>
            </a:extLst>
          </p:cNvPr>
          <p:cNvSpPr/>
          <p:nvPr/>
        </p:nvSpPr>
        <p:spPr>
          <a:xfrm>
            <a:off x="7934127" y="5218931"/>
            <a:ext cx="1660850" cy="391881"/>
          </a:xfrm>
          <a:prstGeom prst="rect">
            <a:avLst/>
          </a:prstGeom>
          <a:noFill/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EBB7B1-A6B8-4737-B636-C4E97D8F19CC}"/>
              </a:ext>
            </a:extLst>
          </p:cNvPr>
          <p:cNvSpPr/>
          <p:nvPr/>
        </p:nvSpPr>
        <p:spPr>
          <a:xfrm>
            <a:off x="9635411" y="3478633"/>
            <a:ext cx="1660850" cy="288278"/>
          </a:xfrm>
          <a:prstGeom prst="rect">
            <a:avLst/>
          </a:prstGeom>
          <a:noFill/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F4AA8E-96DA-4C7F-BC9A-230DCAA1D595}"/>
              </a:ext>
            </a:extLst>
          </p:cNvPr>
          <p:cNvSpPr txBox="1"/>
          <p:nvPr/>
        </p:nvSpPr>
        <p:spPr>
          <a:xfrm>
            <a:off x="8336563" y="1810469"/>
            <a:ext cx="1521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668EF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묶은 세로 막대형 차트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0A5B67-FF78-4578-85B2-2302CA14D087}"/>
              </a:ext>
            </a:extLst>
          </p:cNvPr>
          <p:cNvSpPr/>
          <p:nvPr/>
        </p:nvSpPr>
        <p:spPr>
          <a:xfrm>
            <a:off x="8764552" y="2024718"/>
            <a:ext cx="211497" cy="195968"/>
          </a:xfrm>
          <a:prstGeom prst="rect">
            <a:avLst/>
          </a:prstGeom>
          <a:noFill/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99C695-E92F-4E69-8C9E-94AE8D6422D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ED31D9-2C0A-4A6D-934A-DBA27BDECF25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0B333-D8FA-44BD-980A-E464F60B4EAD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3693CF-8C07-4B69-9DB0-AB622F977536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84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A8C1C30-2BE7-4CC3-B3FE-8B6A9B3F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" y="2037680"/>
            <a:ext cx="6914190" cy="4843178"/>
          </a:xfrm>
          <a:prstGeom prst="rect">
            <a:avLst/>
          </a:prstGeom>
          <a:ln w="12700"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9387DE-F263-43B3-8111-444CD3B646BF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E5F3FA-E262-488A-8511-9EF27C572D91}"/>
              </a:ext>
            </a:extLst>
          </p:cNvPr>
          <p:cNvSpPr txBox="1"/>
          <p:nvPr/>
        </p:nvSpPr>
        <p:spPr>
          <a:xfrm>
            <a:off x="549775" y="1631129"/>
            <a:ext cx="479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불용어처리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POWERBI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 클라우드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D3FB73-F565-471B-8726-04285F50B437}"/>
              </a:ext>
            </a:extLst>
          </p:cNvPr>
          <p:cNvSpPr/>
          <p:nvPr/>
        </p:nvSpPr>
        <p:spPr>
          <a:xfrm>
            <a:off x="603115" y="2452191"/>
            <a:ext cx="524645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56F1ED-F2B3-4142-8613-16F890F4A324}"/>
              </a:ext>
            </a:extLst>
          </p:cNvPr>
          <p:cNvSpPr/>
          <p:nvPr/>
        </p:nvSpPr>
        <p:spPr>
          <a:xfrm>
            <a:off x="603115" y="5632667"/>
            <a:ext cx="448446" cy="183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E3E9F-976C-4946-88C0-41671BD23639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A4C9B-D64C-4A9C-89DD-C0FB52C29156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FECED-E4B7-40E1-9E25-E0AD01CB2ABA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70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A8C1C30-2BE7-4CC3-B3FE-8B6A9B3F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" y="2037680"/>
            <a:ext cx="3972535" cy="2782639"/>
          </a:xfrm>
          <a:prstGeom prst="rect">
            <a:avLst/>
          </a:prstGeom>
          <a:ln w="12700">
            <a:solidFill>
              <a:srgbClr val="668EFD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19EEAA-AB99-4870-BDD4-D7DF06FF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85" y="2448000"/>
            <a:ext cx="5517213" cy="3854853"/>
          </a:xfrm>
          <a:prstGeom prst="rect">
            <a:avLst/>
          </a:prstGeom>
          <a:ln w="12700">
            <a:noFill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6BE5B1-A437-40B4-86B4-9BF96F20895F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7B5FEC-1CD1-4B11-A950-2752E0B78F90}"/>
              </a:ext>
            </a:extLst>
          </p:cNvPr>
          <p:cNvSpPr txBox="1"/>
          <p:nvPr/>
        </p:nvSpPr>
        <p:spPr>
          <a:xfrm>
            <a:off x="549775" y="1631129"/>
            <a:ext cx="425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불용어처리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토큰화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 클라우드 제작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6A4610-24F7-4C26-88A4-0F2A7A78E9CC}"/>
              </a:ext>
            </a:extLst>
          </p:cNvPr>
          <p:cNvSpPr/>
          <p:nvPr/>
        </p:nvSpPr>
        <p:spPr>
          <a:xfrm>
            <a:off x="3923290" y="3648364"/>
            <a:ext cx="4212408" cy="12653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4DEC-8458-400B-BD6F-480FB9A559A3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7B38F-BE66-404C-8862-550CE5344E73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AFC1F-9C9B-43F9-B02C-A31600E193C6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63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768AAC-A752-41D6-90AC-12F87CB89579}"/>
              </a:ext>
            </a:extLst>
          </p:cNvPr>
          <p:cNvSpPr txBox="1"/>
          <p:nvPr/>
        </p:nvSpPr>
        <p:spPr>
          <a:xfrm>
            <a:off x="549775" y="1631129"/>
            <a:ext cx="425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불용어처리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토큰화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 클라우드 제작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8C1C30-2BE7-4CC3-B3FE-8B6A9B3F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" y="2037680"/>
            <a:ext cx="3972535" cy="2782639"/>
          </a:xfrm>
          <a:prstGeom prst="rect">
            <a:avLst/>
          </a:prstGeom>
          <a:ln w="12700">
            <a:solidFill>
              <a:srgbClr val="668EFD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8BE15-72D0-4660-AB00-BA1A668D4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6" y="2923697"/>
            <a:ext cx="3972535" cy="2775593"/>
          </a:xfrm>
          <a:prstGeom prst="rect">
            <a:avLst/>
          </a:prstGeom>
          <a:ln w="12700">
            <a:solidFill>
              <a:srgbClr val="668EFD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13047C-1827-4A29-AB78-86DB711B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19" y="3713195"/>
            <a:ext cx="5324012" cy="2918824"/>
          </a:xfrm>
          <a:prstGeom prst="rect">
            <a:avLst/>
          </a:prstGeom>
          <a:ln w="12700">
            <a:solidFill>
              <a:srgbClr val="668EFD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DA786D-6BBD-46EF-9F75-BAC391F4D22A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5B77C-B9E2-4DCA-9BA6-E73A107D1D33}"/>
              </a:ext>
            </a:extLst>
          </p:cNvPr>
          <p:cNvSpPr/>
          <p:nvPr/>
        </p:nvSpPr>
        <p:spPr>
          <a:xfrm>
            <a:off x="7132791" y="3749985"/>
            <a:ext cx="3623963" cy="1362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C803A5-3D23-43C2-BC2A-99EA1694C1BA}"/>
              </a:ext>
            </a:extLst>
          </p:cNvPr>
          <p:cNvSpPr/>
          <p:nvPr/>
        </p:nvSpPr>
        <p:spPr>
          <a:xfrm>
            <a:off x="7132791" y="4637104"/>
            <a:ext cx="4040034" cy="19949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D9B21-486E-48DD-B17E-F843B669C400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12D03-5A3D-4BF5-BF5C-D53BDF0778CB}"/>
              </a:ext>
            </a:extLst>
          </p:cNvPr>
          <p:cNvSpPr txBox="1"/>
          <p:nvPr/>
        </p:nvSpPr>
        <p:spPr>
          <a:xfrm>
            <a:off x="4262874" y="1151673"/>
            <a:ext cx="319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014E1-ECA8-4EE9-8EFD-29B14F8EAC60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4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935DA-BDEC-4019-B624-AFECCF501476}"/>
              </a:ext>
            </a:extLst>
          </p:cNvPr>
          <p:cNvSpPr txBox="1"/>
          <p:nvPr/>
        </p:nvSpPr>
        <p:spPr>
          <a:xfrm>
            <a:off x="215469" y="125173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데이터 랩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97F1F-5BE5-4ADD-AFB6-4B9A54E660BB}"/>
              </a:ext>
            </a:extLst>
          </p:cNvPr>
          <p:cNvSpPr txBox="1"/>
          <p:nvPr/>
        </p:nvSpPr>
        <p:spPr>
          <a:xfrm>
            <a:off x="564738" y="1641192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연령대별 각 플랫폼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검색량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E99EC18-0682-43F7-B9BC-626C3DEC0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" y="2313991"/>
            <a:ext cx="5920255" cy="38252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46A4FFA-5D43-481C-8B1B-4C45A3FC9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77" y="2313992"/>
            <a:ext cx="5920254" cy="3825219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770FC177-57CA-4BB0-8F76-BF8DB62F1455}"/>
              </a:ext>
            </a:extLst>
          </p:cNvPr>
          <p:cNvSpPr/>
          <p:nvPr/>
        </p:nvSpPr>
        <p:spPr>
          <a:xfrm>
            <a:off x="130629" y="4254594"/>
            <a:ext cx="289249" cy="653308"/>
          </a:xfrm>
          <a:prstGeom prst="ellipse">
            <a:avLst/>
          </a:prstGeom>
          <a:noFill/>
          <a:ln w="1905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59974E-64B4-4145-9066-B7CC7A6FBFD1}"/>
              </a:ext>
            </a:extLst>
          </p:cNvPr>
          <p:cNvSpPr/>
          <p:nvPr/>
        </p:nvSpPr>
        <p:spPr>
          <a:xfrm>
            <a:off x="6064881" y="4254594"/>
            <a:ext cx="289249" cy="653308"/>
          </a:xfrm>
          <a:prstGeom prst="ellipse">
            <a:avLst/>
          </a:prstGeom>
          <a:noFill/>
          <a:ln w="1905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25D37EA-90CB-440B-9A9E-4CEC088ADAB3}"/>
              </a:ext>
            </a:extLst>
          </p:cNvPr>
          <p:cNvSpPr/>
          <p:nvPr/>
        </p:nvSpPr>
        <p:spPr>
          <a:xfrm>
            <a:off x="130629" y="3918609"/>
            <a:ext cx="289249" cy="354646"/>
          </a:xfrm>
          <a:prstGeom prst="ellipse">
            <a:avLst/>
          </a:prstGeom>
          <a:noFill/>
          <a:ln w="1905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81457C-2D61-4503-B63B-8421C013AAE9}"/>
              </a:ext>
            </a:extLst>
          </p:cNvPr>
          <p:cNvSpPr/>
          <p:nvPr/>
        </p:nvSpPr>
        <p:spPr>
          <a:xfrm>
            <a:off x="6050884" y="3918609"/>
            <a:ext cx="289249" cy="354646"/>
          </a:xfrm>
          <a:prstGeom prst="ellipse">
            <a:avLst/>
          </a:prstGeom>
          <a:noFill/>
          <a:ln w="19050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C1EB75-5F1F-4D31-BB84-B75BA28DAEB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1EFDCD-CD25-4D14-8B39-01C941E8280F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73789-7407-4BEB-9A09-D335B8E07786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02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935DA-BDEC-4019-B624-AFECCF501476}"/>
              </a:ext>
            </a:extLst>
          </p:cNvPr>
          <p:cNvSpPr txBox="1"/>
          <p:nvPr/>
        </p:nvSpPr>
        <p:spPr>
          <a:xfrm>
            <a:off x="215469" y="125173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데이터 랩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97F1F-5BE5-4ADD-AFB6-4B9A54E660BB}"/>
              </a:ext>
            </a:extLst>
          </p:cNvPr>
          <p:cNvSpPr txBox="1"/>
          <p:nvPr/>
        </p:nvSpPr>
        <p:spPr>
          <a:xfrm>
            <a:off x="564738" y="1641192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연령대별 각 플랫폼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검색량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0C80CB-97B7-46CA-9AB7-A800DF69E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38" y="1890826"/>
            <a:ext cx="7087574" cy="4433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B529C-F96C-4E0C-A648-F36306A95DA9}"/>
              </a:ext>
            </a:extLst>
          </p:cNvPr>
          <p:cNvSpPr txBox="1"/>
          <p:nvPr/>
        </p:nvSpPr>
        <p:spPr>
          <a:xfrm>
            <a:off x="564738" y="2177149"/>
            <a:ext cx="2098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 연령대  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rgbClr val="668E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GUI </a:t>
            </a:r>
            <a:r>
              <a:rPr lang="ko-KR" altLang="en-US" sz="1600" dirty="0">
                <a:solidFill>
                  <a:srgbClr val="668E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카테고리 추가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6004F0-1462-43AD-B4E2-83A8523A0D7D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102E3F-D797-466E-8295-3C459BB04D57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373D8-2424-44A4-A454-87512D1E1113}"/>
              </a:ext>
            </a:extLst>
          </p:cNvPr>
          <p:cNvSpPr txBox="1"/>
          <p:nvPr/>
        </p:nvSpPr>
        <p:spPr>
          <a:xfrm>
            <a:off x="1936972" y="365443"/>
            <a:ext cx="3681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NLP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4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59869" y="1509965"/>
          <a:ext cx="7144860" cy="21904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0810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지상파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독립영화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스포츠 중계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종편 및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CJ ENM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383755" y="1180426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선호하는 장르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59869" y="4308708"/>
          <a:ext cx="7144860" cy="21904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0810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1190810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지상파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독립영화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스포츠 중계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종편 및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CJ ENM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383755" y="3979169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Q2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선호하는 장르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56137-C217-4B67-A788-E227FB37389C}"/>
              </a:ext>
            </a:extLst>
          </p:cNvPr>
          <p:cNvSpPr txBox="1"/>
          <p:nvPr/>
        </p:nvSpPr>
        <p:spPr>
          <a:xfrm>
            <a:off x="9199901" y="2408634"/>
            <a:ext cx="3054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가장 선두를 달리고 있는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컨텐츠 분야에 해당하는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점수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378A9-48E9-4CF4-89DF-C7E22E170DBE}"/>
              </a:ext>
            </a:extLst>
          </p:cNvPr>
          <p:cNvSpPr txBox="1"/>
          <p:nvPr/>
        </p:nvSpPr>
        <p:spPr>
          <a:xfrm>
            <a:off x="9199901" y="5092019"/>
            <a:ext cx="3054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가장 선두를 달리고 있는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컨텐츠 분야에 해당하는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점수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4C778-1667-460E-BAA3-A4FFE88051BF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B8081-E384-4CBB-8F77-9523578CFE50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397679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68258" y="1509965"/>
          <a:ext cx="7136472" cy="21904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89412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189412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189412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189412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189412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1189412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지상파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독립영화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스포츠 중계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종편 및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CJ ENM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392144" y="1180426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Q3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선호하는 장르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53283" y="4308384"/>
          <a:ext cx="9479792" cy="24038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54256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247533020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2939541747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354256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보건교사 안은영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킹덤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인간수업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기묘한 이야기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옥자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킬링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이브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와이우먼킬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이어즈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이어즈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왕좌의 게임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체르노빌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원앤투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괜찮아요 프리랜서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킹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리어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신의 나라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더 저니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녹두전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SF8,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앨리스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좀비탐정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나의 위험한 아내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놓지마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정신줄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썸툰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2020,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인어왕자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김요한 이야기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우웅우웅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377170" y="3978845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Q4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보고 싶은 콘텐츠가 많은 보기를 골라주세요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3522-0B78-482C-A994-045091001449}"/>
              </a:ext>
            </a:extLst>
          </p:cNvPr>
          <p:cNvSpPr txBox="1"/>
          <p:nvPr/>
        </p:nvSpPr>
        <p:spPr>
          <a:xfrm>
            <a:off x="9199901" y="2408634"/>
            <a:ext cx="3054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가장 선두를 달리고 있는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컨텐츠 분야에 해당하는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점수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4B9C8-034B-4751-A81F-F5B7C0BA9545}"/>
              </a:ext>
            </a:extLst>
          </p:cNvPr>
          <p:cNvSpPr txBox="1"/>
          <p:nvPr/>
        </p:nvSpPr>
        <p:spPr>
          <a:xfrm>
            <a:off x="-372813" y="5033237"/>
            <a:ext cx="3054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개 콘텐츠 씩 묶여 있는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플랫폼을 선택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플랫폼에 점수 부여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01408-6CDF-4702-AD62-A5E36AEC468F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D87A4-272F-4C31-98C1-250C5D9630F5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3310268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85037" y="1509641"/>
          <a:ext cx="7153248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208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192208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192208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192208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192208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1192208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408923" y="1180102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Q5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가격에 민감한 정도를 골라주세요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.(1~5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 사이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85037" y="4308384"/>
          <a:ext cx="5730924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Q6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SKT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KT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LG U+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√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√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408923" y="3978845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Q6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통신사가 어디입니까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F6701-C740-44C6-AC1A-D2D474D57970}"/>
              </a:ext>
            </a:extLst>
          </p:cNvPr>
          <p:cNvSpPr txBox="1"/>
          <p:nvPr/>
        </p:nvSpPr>
        <p:spPr>
          <a:xfrm>
            <a:off x="9644279" y="2075150"/>
            <a:ext cx="2166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격 민감도에 따라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다음 문항 선택지에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점수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차등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77851-76FE-4463-AABB-DFCFB30C4FC8}"/>
              </a:ext>
            </a:extLst>
          </p:cNvPr>
          <p:cNvSpPr txBox="1"/>
          <p:nvPr/>
        </p:nvSpPr>
        <p:spPr>
          <a:xfrm>
            <a:off x="9644279" y="5001502"/>
            <a:ext cx="2166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통신사와 연계하여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요금제를 할인해주는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플랫폼이 있음</a:t>
            </a:r>
            <a:r>
              <a:rPr lang="ko-KR" altLang="en-US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고려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739B1-EEB1-4E53-B7E4-33CF0DFF5865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C8742-8486-4BDE-915A-BCA16121E40C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2205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85037" y="1507377"/>
          <a:ext cx="4298193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Q7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408923" y="1163324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Q7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열람하기를 좋아하십니까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400534" y="4000867"/>
            <a:ext cx="538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Q8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맞춤형 추천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서비스를 원하십니까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8AFCC026-90AC-45A4-827A-98DE8D73A14C}"/>
              </a:ext>
            </a:extLst>
          </p:cNvPr>
          <p:cNvGraphicFramePr>
            <a:graphicFrameLocks noGrp="1"/>
          </p:cNvGraphicFramePr>
          <p:nvPr/>
        </p:nvGraphicFramePr>
        <p:xfrm>
          <a:off x="2383906" y="4347184"/>
          <a:ext cx="4298193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Q8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6AB8FF-E71A-4267-BD7B-3F7366109A39}"/>
              </a:ext>
            </a:extLst>
          </p:cNvPr>
          <p:cNvSpPr txBox="1"/>
          <p:nvPr/>
        </p:nvSpPr>
        <p:spPr>
          <a:xfrm>
            <a:off x="7439467" y="2117323"/>
            <a:ext cx="441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리뷰 열람은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왓챠의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단독 특징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YES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의 경우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왓챠에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점수 단독 부여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NO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의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algn="ctr"/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BAE4A-0872-4C77-828D-A1A6B570EF6B}"/>
              </a:ext>
            </a:extLst>
          </p:cNvPr>
          <p:cNvSpPr txBox="1"/>
          <p:nvPr/>
        </p:nvSpPr>
        <p:spPr>
          <a:xfrm>
            <a:off x="6894817" y="5088951"/>
            <a:ext cx="538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맞춤형 분석 및 추천 서비스를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왓챠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웨이브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넷플릭스에서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가장 특화된 플랫폼 순으로 차등 점수 분배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</a:t>
            </a:r>
            <a:r>
              <a:rPr kumimoji="0" lang="en-US" altLang="ko-KR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NO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선택 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FF97-9DF1-4A3C-BEBC-9C988977B961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42380-3916-4E0B-9BC6-63B14B55E4A2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815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08E37-1866-46B5-957A-EBB5348A6CA9}"/>
              </a:ext>
            </a:extLst>
          </p:cNvPr>
          <p:cNvSpPr txBox="1"/>
          <p:nvPr/>
        </p:nvSpPr>
        <p:spPr>
          <a:xfrm>
            <a:off x="5244515" y="1583227"/>
            <a:ext cx="212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4CF68ED-4432-454F-B27F-E856E8959590}"/>
              </a:ext>
            </a:extLst>
          </p:cNvPr>
          <p:cNvGrpSpPr/>
          <p:nvPr/>
        </p:nvGrpSpPr>
        <p:grpSpPr>
          <a:xfrm>
            <a:off x="209725" y="3689808"/>
            <a:ext cx="11679650" cy="51480"/>
            <a:chOff x="753725" y="6406246"/>
            <a:chExt cx="16778265" cy="2084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ADBE26E-D3EB-42E8-9650-63C5F2C2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B7BCF3-5001-4992-9CBD-9E487CF9F9E1}"/>
              </a:ext>
            </a:extLst>
          </p:cNvPr>
          <p:cNvSpPr txBox="1"/>
          <p:nvPr/>
        </p:nvSpPr>
        <p:spPr>
          <a:xfrm>
            <a:off x="4851462" y="2718654"/>
            <a:ext cx="243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15C7-997D-43F1-8F1B-EF68B3354FD4}"/>
              </a:ext>
            </a:extLst>
          </p:cNvPr>
          <p:cNvSpPr txBox="1"/>
          <p:nvPr/>
        </p:nvSpPr>
        <p:spPr>
          <a:xfrm>
            <a:off x="4547222" y="4208630"/>
            <a:ext cx="325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프로젝트 개념도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739D6-4839-4110-B20E-BE9588BF0F4D}"/>
              </a:ext>
            </a:extLst>
          </p:cNvPr>
          <p:cNvSpPr txBox="1"/>
          <p:nvPr/>
        </p:nvSpPr>
        <p:spPr>
          <a:xfrm>
            <a:off x="4547222" y="4933443"/>
            <a:ext cx="217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주제 선정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8EE2B-69A8-4ED0-8A4F-37A59AFD841F}"/>
              </a:ext>
            </a:extLst>
          </p:cNvPr>
          <p:cNvSpPr txBox="1"/>
          <p:nvPr/>
        </p:nvSpPr>
        <p:spPr>
          <a:xfrm>
            <a:off x="4547222" y="5658256"/>
            <a:ext cx="325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서비스 개념도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441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85037" y="1509641"/>
          <a:ext cx="4298193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408923" y="1180102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Q9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콘텐츠의 한국어 자막 지원을 원하십니까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82773" y="4322898"/>
          <a:ext cx="4298193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Q10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406659" y="3993359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Q10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영어공부를 위한 영어 자막 지원을 원하십니까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F2AF2-0CE2-4E66-AA99-A2F8E1D17EE9}"/>
              </a:ext>
            </a:extLst>
          </p:cNvPr>
          <p:cNvSpPr txBox="1"/>
          <p:nvPr/>
        </p:nvSpPr>
        <p:spPr>
          <a:xfrm>
            <a:off x="7439467" y="2117323"/>
            <a:ext cx="441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한국어 자막은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넷플릭스에서만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제공하는 서비스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YES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선택 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넷플릭스에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 부여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NO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선택시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 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96FC8-5EA7-45DA-9978-157C82C8A793}"/>
              </a:ext>
            </a:extLst>
          </p:cNvPr>
          <p:cNvSpPr txBox="1"/>
          <p:nvPr/>
        </p:nvSpPr>
        <p:spPr>
          <a:xfrm>
            <a:off x="7439466" y="4964876"/>
            <a:ext cx="4541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영자막은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넷플릭스와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왓챠에서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제공 중이나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</a:t>
            </a:r>
            <a:r>
              <a:rPr kumimoji="0" lang="en-US" altLang="ko-KR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aseline="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왓챠의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경우 한정적인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특화된 정도에 따라 점수 차등 분배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C454B-B74E-4370-A5A8-7B9EDE82618F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19290-D88D-4548-AE56-3191188851F7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276961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85037" y="1509641"/>
          <a:ext cx="4298193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2731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32731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408923" y="1180102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Q11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아이와 함께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플랫폼을 이용하십니까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85036" y="4308384"/>
          <a:ext cx="7421696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27712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304672650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4134584098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927712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0-11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12-18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19-29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30-39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40-49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50-59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60-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408923" y="3978845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Q12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여성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연령대를 골라주세요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EEAC3-BB60-4A2E-A589-7AD8BE62ADB3}"/>
              </a:ext>
            </a:extLst>
          </p:cNvPr>
          <p:cNvSpPr txBox="1"/>
          <p:nvPr/>
        </p:nvSpPr>
        <p:spPr>
          <a:xfrm>
            <a:off x="7439466" y="2117323"/>
            <a:ext cx="4618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키즈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계정을 따로 생성할 수 있거나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키즈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컨텐츠가 다양한 플랫폼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YES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선택 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해당 플랫폼 순으로</a:t>
            </a:r>
            <a:r>
              <a: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점수 차등 분배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9E9B7-2D51-4894-9862-D1F9CC03EF9D}"/>
              </a:ext>
            </a:extLst>
          </p:cNvPr>
          <p:cNvSpPr txBox="1"/>
          <p:nvPr/>
        </p:nvSpPr>
        <p:spPr>
          <a:xfrm>
            <a:off x="9730128" y="4960895"/>
            <a:ext cx="272994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연령대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성별 마다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선호하는</a:t>
            </a:r>
            <a:r>
              <a:rPr lang="en-US" altLang="ko-KR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플랫폼이 다르다는 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데이터 분석 결과</a:t>
            </a:r>
            <a:r>
              <a:rPr lang="en-US" altLang="ko-KR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반영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2973B-C996-4B0B-800A-7F95B475C878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B5C3E-E3B2-4830-8E22-D14B134B5CA3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2064775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E4E2FA-DF89-4F84-BACD-DF14C5A92A35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2BBF552-0CE8-4D6F-869B-46A361BB1D07}"/>
              </a:ext>
            </a:extLst>
          </p:cNvPr>
          <p:cNvGraphicFramePr>
            <a:graphicFrameLocks noGrp="1"/>
          </p:cNvGraphicFramePr>
          <p:nvPr/>
        </p:nvGraphicFramePr>
        <p:xfrm>
          <a:off x="2385036" y="1509641"/>
          <a:ext cx="7413304" cy="20067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26663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1140788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768240437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926663">
                  <a:extLst>
                    <a:ext uri="{9D8B030D-6E8A-4147-A177-3AD203B41FA5}">
                      <a16:colId xmlns:a16="http://schemas.microsoft.com/office/drawing/2014/main" val="2361488288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0-11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12-18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19-29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30-39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40-49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50-59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60-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8EC814-D305-43E0-BCC6-ED83DC5EAE59}"/>
              </a:ext>
            </a:extLst>
          </p:cNvPr>
          <p:cNvSpPr txBox="1"/>
          <p:nvPr/>
        </p:nvSpPr>
        <p:spPr>
          <a:xfrm>
            <a:off x="2408923" y="1180102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Q13 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남성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연령대를 골라주세요</a:t>
            </a: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3ADB1EE6-FC2A-4E2C-97DD-29DD841EEDE3}"/>
              </a:ext>
            </a:extLst>
          </p:cNvPr>
          <p:cNvGraphicFramePr>
            <a:graphicFrameLocks noGrp="1"/>
          </p:cNvGraphicFramePr>
          <p:nvPr/>
        </p:nvGraphicFramePr>
        <p:xfrm>
          <a:off x="2385035" y="4308384"/>
          <a:ext cx="8411598" cy="21904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1933">
                  <a:extLst>
                    <a:ext uri="{9D8B030D-6E8A-4147-A177-3AD203B41FA5}">
                      <a16:colId xmlns:a16="http://schemas.microsoft.com/office/drawing/2014/main" val="666665699"/>
                    </a:ext>
                  </a:extLst>
                </a:gridCol>
                <a:gridCol w="1401933">
                  <a:extLst>
                    <a:ext uri="{9D8B030D-6E8A-4147-A177-3AD203B41FA5}">
                      <a16:colId xmlns:a16="http://schemas.microsoft.com/office/drawing/2014/main" val="2508464498"/>
                    </a:ext>
                  </a:extLst>
                </a:gridCol>
                <a:gridCol w="1401933">
                  <a:extLst>
                    <a:ext uri="{9D8B030D-6E8A-4147-A177-3AD203B41FA5}">
                      <a16:colId xmlns:a16="http://schemas.microsoft.com/office/drawing/2014/main" val="2890650510"/>
                    </a:ext>
                  </a:extLst>
                </a:gridCol>
                <a:gridCol w="1401933">
                  <a:extLst>
                    <a:ext uri="{9D8B030D-6E8A-4147-A177-3AD203B41FA5}">
                      <a16:colId xmlns:a16="http://schemas.microsoft.com/office/drawing/2014/main" val="1780735285"/>
                    </a:ext>
                  </a:extLst>
                </a:gridCol>
                <a:gridCol w="1401933">
                  <a:extLst>
                    <a:ext uri="{9D8B030D-6E8A-4147-A177-3AD203B41FA5}">
                      <a16:colId xmlns:a16="http://schemas.microsoft.com/office/drawing/2014/main" val="448011147"/>
                    </a:ext>
                  </a:extLst>
                </a:gridCol>
                <a:gridCol w="1401933">
                  <a:extLst>
                    <a:ext uri="{9D8B030D-6E8A-4147-A177-3AD203B41FA5}">
                      <a16:colId xmlns:a16="http://schemas.microsoft.com/office/drawing/2014/main" val="1215002846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Q14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INFJ, INFP, ENFP, ENFJ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ISTP,,ISFP,ESTP,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ESFP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ISTJ, ISFJ, ESTJ, ESFJ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INTJ, INTP, ENTP, ENTJ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0106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Netflix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42520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Watcha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13817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Seezn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44931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Tving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636"/>
                  </a:ext>
                </a:extLst>
              </a:tr>
              <a:tr h="334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Wavve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50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3BAACE3-C05B-4E38-A32D-7C7BB7AB5DD8}"/>
              </a:ext>
            </a:extLst>
          </p:cNvPr>
          <p:cNvSpPr txBox="1"/>
          <p:nvPr/>
        </p:nvSpPr>
        <p:spPr>
          <a:xfrm>
            <a:off x="2408923" y="3978845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Q14 : MBTI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17194-897C-4B6B-93CE-810CF7B4F90A}"/>
              </a:ext>
            </a:extLst>
          </p:cNvPr>
          <p:cNvSpPr txBox="1"/>
          <p:nvPr/>
        </p:nvSpPr>
        <p:spPr>
          <a:xfrm>
            <a:off x="94762" y="4953389"/>
            <a:ext cx="2290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재미로 해보는 문항</a:t>
            </a:r>
            <a:endParaRPr lang="en-US" altLang="ko-KR" sz="1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항목마다 해당되는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0.5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점 부여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498C5-C30D-4963-9FD1-0BAFAC323E6E}"/>
              </a:ext>
            </a:extLst>
          </p:cNvPr>
          <p:cNvSpPr txBox="1"/>
          <p:nvPr/>
        </p:nvSpPr>
        <p:spPr>
          <a:xfrm>
            <a:off x="143647" y="24097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0C748-35E7-46C7-A927-5138B1A439AE}"/>
              </a:ext>
            </a:extLst>
          </p:cNvPr>
          <p:cNvSpPr txBox="1"/>
          <p:nvPr/>
        </p:nvSpPr>
        <p:spPr>
          <a:xfrm>
            <a:off x="1936972" y="365443"/>
            <a:ext cx="439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맞춤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OTT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플랫폼 추천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79FE-C8D1-4C7B-BC75-68F3182FC2A4}"/>
              </a:ext>
            </a:extLst>
          </p:cNvPr>
          <p:cNvSpPr txBox="1"/>
          <p:nvPr/>
        </p:nvSpPr>
        <p:spPr>
          <a:xfrm>
            <a:off x="9742920" y="2289614"/>
            <a:ext cx="272994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연령대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성별 마다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선호하는</a:t>
            </a:r>
            <a:r>
              <a:rPr lang="en-US" altLang="ko-KR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플랫폼이 다르다는 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데이터 분석 결과</a:t>
            </a:r>
            <a:r>
              <a:rPr lang="en-US" altLang="ko-KR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반영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54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08E37-1866-46B5-957A-EBB5348A6CA9}"/>
              </a:ext>
            </a:extLst>
          </p:cNvPr>
          <p:cNvSpPr txBox="1"/>
          <p:nvPr/>
        </p:nvSpPr>
        <p:spPr>
          <a:xfrm>
            <a:off x="5244515" y="1583227"/>
            <a:ext cx="212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4CF68ED-4432-454F-B27F-E856E8959590}"/>
              </a:ext>
            </a:extLst>
          </p:cNvPr>
          <p:cNvGrpSpPr/>
          <p:nvPr/>
        </p:nvGrpSpPr>
        <p:grpSpPr>
          <a:xfrm>
            <a:off x="209725" y="3689808"/>
            <a:ext cx="11679650" cy="51480"/>
            <a:chOff x="753725" y="6406246"/>
            <a:chExt cx="16778265" cy="2084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ADBE26E-D3EB-42E8-9650-63C5F2C2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B7BCF3-5001-4992-9CBD-9E487CF9F9E1}"/>
              </a:ext>
            </a:extLst>
          </p:cNvPr>
          <p:cNvSpPr txBox="1"/>
          <p:nvPr/>
        </p:nvSpPr>
        <p:spPr>
          <a:xfrm>
            <a:off x="5136750" y="2747470"/>
            <a:ext cx="186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15C7-997D-43F1-8F1B-EF68B3354FD4}"/>
              </a:ext>
            </a:extLst>
          </p:cNvPr>
          <p:cNvSpPr txBox="1"/>
          <p:nvPr/>
        </p:nvSpPr>
        <p:spPr>
          <a:xfrm>
            <a:off x="3455765" y="4159480"/>
            <a:ext cx="616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추천 서비스 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066CD-7C38-4A58-A85B-163F0BD89998}"/>
              </a:ext>
            </a:extLst>
          </p:cNvPr>
          <p:cNvSpPr txBox="1"/>
          <p:nvPr/>
        </p:nvSpPr>
        <p:spPr>
          <a:xfrm>
            <a:off x="3455766" y="4721324"/>
            <a:ext cx="703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개인 맞춤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OTT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플랫폼 추천 시스템 시뮬레이션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628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395A410-6477-4CD3-A16D-6586C83499DC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pic>
        <p:nvPicPr>
          <p:cNvPr id="3" name="나에게 맞는 OTT 서비스는_ 2020-10-15 21-13-36">
            <a:hlinkClick r:id="" action="ppaction://media"/>
            <a:extLst>
              <a:ext uri="{FF2B5EF4-FFF2-40B4-BE49-F238E27FC236}">
                <a16:creationId xmlns:a16="http://schemas.microsoft.com/office/drawing/2014/main" id="{2F118DCF-30C7-42C4-9D81-FB3225B0D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9227" y="2369408"/>
            <a:ext cx="6858000" cy="3429000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527DC-8E6C-441C-9F55-C9B56C1CC829}"/>
              </a:ext>
            </a:extLst>
          </p:cNvPr>
          <p:cNvSpPr txBox="1"/>
          <p:nvPr/>
        </p:nvSpPr>
        <p:spPr>
          <a:xfrm>
            <a:off x="2259227" y="333303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41776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383584-DA4F-47E7-BD94-E7CF17B905D0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D216CFD-1314-429B-9A74-7AE564A2CAC5}"/>
              </a:ext>
            </a:extLst>
          </p:cNvPr>
          <p:cNvSpPr/>
          <p:nvPr/>
        </p:nvSpPr>
        <p:spPr>
          <a:xfrm>
            <a:off x="-2644" y="2192238"/>
            <a:ext cx="12192000" cy="730631"/>
          </a:xfrm>
          <a:prstGeom prst="right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F960310-1BF0-44A7-AA4B-6B17FCEA52F8}"/>
              </a:ext>
            </a:extLst>
          </p:cNvPr>
          <p:cNvSpPr/>
          <p:nvPr/>
        </p:nvSpPr>
        <p:spPr>
          <a:xfrm flipH="1">
            <a:off x="0" y="4858635"/>
            <a:ext cx="12192000" cy="730631"/>
          </a:xfrm>
          <a:prstGeom prst="right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8CCD82B-9449-45BF-A6AF-5F054BCB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08" y="3954930"/>
            <a:ext cx="1412023" cy="270976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FEB9643-F45A-4D5A-BB45-6CC6DD2E8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9" y="3960837"/>
            <a:ext cx="1412023" cy="271031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DB2939C-D73B-4309-86B0-1248BFF09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30" y="3968971"/>
            <a:ext cx="1412023" cy="269572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8405E50-9B25-42A5-9A8C-9DC5DD3A2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84" y="3968972"/>
            <a:ext cx="1528374" cy="269843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6B34A5F-6F3D-405D-91CE-6183A7994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38" y="4007211"/>
            <a:ext cx="1528374" cy="2696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7DF67986-5F2A-4531-A683-0BB2EAF374FB}"/>
              </a:ext>
            </a:extLst>
          </p:cNvPr>
          <p:cNvGrpSpPr/>
          <p:nvPr/>
        </p:nvGrpSpPr>
        <p:grpSpPr>
          <a:xfrm>
            <a:off x="69575" y="1100159"/>
            <a:ext cx="11675562" cy="2790593"/>
            <a:chOff x="552879" y="1182883"/>
            <a:chExt cx="9597912" cy="279059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9F64937-D34E-4DFE-92CD-96957FB4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872" y="1182883"/>
              <a:ext cx="1174919" cy="2692073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179903-B0AA-4FFA-B3F5-D698FBFF8644}"/>
                </a:ext>
              </a:extLst>
            </p:cNvPr>
            <p:cNvGrpSpPr/>
            <p:nvPr/>
          </p:nvGrpSpPr>
          <p:grpSpPr>
            <a:xfrm>
              <a:off x="552879" y="1246580"/>
              <a:ext cx="8308943" cy="2726896"/>
              <a:chOff x="348040" y="1268734"/>
              <a:chExt cx="10064893" cy="272689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B6CD304-1B0C-46BA-8F0F-68C4FC04E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1826" y="1275482"/>
                <a:ext cx="1431107" cy="2678031"/>
              </a:xfrm>
              <a:prstGeom prst="rect">
                <a:avLst/>
              </a:prstGeom>
            </p:spPr>
          </p:pic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3468842-42A6-462B-AECA-78F07C535F0D}"/>
                  </a:ext>
                </a:extLst>
              </p:cNvPr>
              <p:cNvGrpSpPr/>
              <p:nvPr/>
            </p:nvGrpSpPr>
            <p:grpSpPr>
              <a:xfrm>
                <a:off x="348040" y="1268734"/>
                <a:ext cx="8495634" cy="2726896"/>
                <a:chOff x="26301" y="1389821"/>
                <a:chExt cx="11474185" cy="3256116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DA1F97A-02F8-4DDB-82AE-208054C23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4488" y="1410287"/>
                  <a:ext cx="1750833" cy="3223909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E148E834-B232-4F9E-B8AC-EAEB41AE6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44867" y="1393519"/>
                  <a:ext cx="1855619" cy="3218894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C8D9F0AF-9B49-4921-9FA6-D7901F7C3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1827" y="1389821"/>
                  <a:ext cx="1768631" cy="3256116"/>
                </a:xfrm>
                <a:prstGeom prst="rect">
                  <a:avLst/>
                </a:prstGeom>
              </p:spPr>
            </p:pic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805CD04C-6F83-4CF7-B9CD-BE780E9B1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1141" y="1410288"/>
                  <a:ext cx="1750834" cy="3185359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FBF04917-CEF0-41C4-8404-368BA28A0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2660" y="1427043"/>
                  <a:ext cx="1855619" cy="3218894"/>
                </a:xfrm>
                <a:prstGeom prst="rect">
                  <a:avLst/>
                </a:prstGeom>
              </p:spPr>
            </p:pic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E1337FD5-B020-4DFF-9500-F8E70E71E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01" y="1410287"/>
                  <a:ext cx="1704936" cy="318535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92A2036-1E78-4DAE-82A5-E1362F2963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8" y="3976589"/>
            <a:ext cx="1528374" cy="272689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7797D56-949D-4AD9-BF96-07242875A1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0" y="4005178"/>
            <a:ext cx="1498145" cy="26676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D176002-4AA1-4A05-8CBE-51D9A58BAF74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92525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85D13B4-99F3-44E6-AB3F-1A12D0AB501F}"/>
              </a:ext>
            </a:extLst>
          </p:cNvPr>
          <p:cNvGrpSpPr/>
          <p:nvPr/>
        </p:nvGrpSpPr>
        <p:grpSpPr>
          <a:xfrm>
            <a:off x="6760030" y="1200151"/>
            <a:ext cx="3084946" cy="5535010"/>
            <a:chOff x="7630762" y="351513"/>
            <a:chExt cx="3482181" cy="643257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F2E828-0E7C-4257-BE35-50E45CDA1DB4}"/>
                </a:ext>
              </a:extLst>
            </p:cNvPr>
            <p:cNvGrpSpPr/>
            <p:nvPr/>
          </p:nvGrpSpPr>
          <p:grpSpPr>
            <a:xfrm>
              <a:off x="7630762" y="351513"/>
              <a:ext cx="3482181" cy="6432578"/>
              <a:chOff x="7584401" y="323018"/>
              <a:chExt cx="3482181" cy="643257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E2E5ECFD-7F84-4888-8E3C-387FF63B70B8}"/>
                  </a:ext>
                </a:extLst>
              </p:cNvPr>
              <p:cNvSpPr/>
              <p:nvPr/>
            </p:nvSpPr>
            <p:spPr>
              <a:xfrm>
                <a:off x="7858850" y="535048"/>
                <a:ext cx="2842592" cy="5787904"/>
              </a:xfrm>
              <a:prstGeom prst="roundRect">
                <a:avLst>
                  <a:gd name="adj" fmla="val 1003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8565924-FF33-44AB-98BC-BD9D6F4E8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4401" y="323018"/>
                <a:ext cx="3482181" cy="6432578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03A91C-2B8C-48CB-89E7-88BFF9C7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326" y="2538001"/>
              <a:ext cx="1897056" cy="18642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ECF842-E55C-44D9-AA45-0D28D547B1C0}"/>
                </a:ext>
              </a:extLst>
            </p:cNvPr>
            <p:cNvSpPr txBox="1"/>
            <p:nvPr/>
          </p:nvSpPr>
          <p:spPr>
            <a:xfrm>
              <a:off x="7905211" y="1306452"/>
              <a:ext cx="2933286" cy="1146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  <a:cs typeface="+mn-cs"/>
                </a:rPr>
                <a:t>나에게 맞는 </a:t>
              </a:r>
              <a:endParaRPr kumimoji="0" lang="en-US" altLang="ko-KR" sz="2800" b="0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  <a:cs typeface="+mn-cs"/>
                </a:rPr>
                <a:t>OTT </a:t>
              </a:r>
              <a:r>
                <a:rPr kumimoji="0" lang="ko-KR" altLang="en-US" sz="2800" b="0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  <a:cs typeface="+mn-cs"/>
                </a:rPr>
                <a:t>서비스는</a:t>
              </a:r>
              <a:r>
                <a:rPr kumimoji="0" lang="en-US" altLang="ko-KR" sz="2800" b="0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  <a:cs typeface="+mn-cs"/>
                </a:rPr>
                <a:t>?</a:t>
              </a:r>
              <a:endParaRPr kumimoji="0" lang="ko-KR" altLang="en-US" sz="2800" b="0" i="0" u="none" strike="noStrike" kern="1200" cap="none" spc="0" normalizeH="0" baseline="0" noProof="0" dirty="0">
                <a:ln w="12700">
                  <a:solidFill>
                    <a:prstClr val="white"/>
                  </a:solidFill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hlinkClick r:id="" action="ppaction://noaction"/>
            <a:extLst>
              <a:ext uri="{FF2B5EF4-FFF2-40B4-BE49-F238E27FC236}">
                <a16:creationId xmlns:a16="http://schemas.microsoft.com/office/drawing/2014/main" id="{74D5A2C1-D2D2-4C64-96EF-CB8454A757FA}"/>
              </a:ext>
            </a:extLst>
          </p:cNvPr>
          <p:cNvSpPr/>
          <p:nvPr/>
        </p:nvSpPr>
        <p:spPr>
          <a:xfrm>
            <a:off x="7597995" y="5182214"/>
            <a:ext cx="1409016" cy="39984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START!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11" name="그래픽 10" descr="오른쪽을 가리키는 검지">
            <a:extLst>
              <a:ext uri="{FF2B5EF4-FFF2-40B4-BE49-F238E27FC236}">
                <a16:creationId xmlns:a16="http://schemas.microsoft.com/office/drawing/2014/main" id="{127A342B-FE63-418C-B38D-3245E3BAD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9685" y="4988729"/>
            <a:ext cx="810089" cy="7868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C6B8906-F0BB-47A7-9B7D-6288C3093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2" y="2768380"/>
            <a:ext cx="2398552" cy="2398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69E690-B578-4B84-B316-C2C88FDFA58E}"/>
              </a:ext>
            </a:extLst>
          </p:cNvPr>
          <p:cNvSpPr txBox="1"/>
          <p:nvPr/>
        </p:nvSpPr>
        <p:spPr>
          <a:xfrm>
            <a:off x="1819709" y="2021843"/>
            <a:ext cx="43454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대 미혼 여성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668EFD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SKT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통신사 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714500" marR="0" lvl="3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지상파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프로그램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아이돌 콘텐츠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,  </a:t>
            </a:r>
          </a:p>
          <a:p>
            <a:pPr marR="0" lvl="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CJ ENM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예능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즐겨봄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킬링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이브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라는 작품에 관심이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리뷰 보는 것을 좋아함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1657350" marR="0" lvl="3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영어공부를 위한 미드 시청 예정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5A410-6477-4CD3-A16D-6586C83499DC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14F04-4789-4955-B862-745E02F9440C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7660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423D970-4C2E-4A6A-8846-AD1842D860D7}"/>
              </a:ext>
            </a:extLst>
          </p:cNvPr>
          <p:cNvSpPr/>
          <p:nvPr/>
        </p:nvSpPr>
        <p:spPr>
          <a:xfrm>
            <a:off x="0" y="3355315"/>
            <a:ext cx="12192000" cy="730631"/>
          </a:xfrm>
          <a:prstGeom prst="right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4512E-B064-4879-B94E-8C668D12D1A2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8B525-EC05-4AB0-B3A6-DA8595044DA4}"/>
              </a:ext>
            </a:extLst>
          </p:cNvPr>
          <p:cNvSpPr/>
          <p:nvPr/>
        </p:nvSpPr>
        <p:spPr>
          <a:xfrm>
            <a:off x="596180" y="1733359"/>
            <a:ext cx="1977832" cy="3930089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F4085-393E-498F-9605-770E51E2B537}"/>
              </a:ext>
            </a:extLst>
          </p:cNvPr>
          <p:cNvSpPr/>
          <p:nvPr/>
        </p:nvSpPr>
        <p:spPr>
          <a:xfrm>
            <a:off x="942225" y="2073627"/>
            <a:ext cx="1390115" cy="2764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선호하는 컨텐츠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1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순위는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801019-F3F8-44B5-B7CF-D46039CF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0" y="1591960"/>
            <a:ext cx="2435167" cy="435960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E93FC4E-92AA-4F76-BEE6-F582DD2E1870}"/>
              </a:ext>
            </a:extLst>
          </p:cNvPr>
          <p:cNvSpPr/>
          <p:nvPr/>
        </p:nvSpPr>
        <p:spPr>
          <a:xfrm>
            <a:off x="1090463" y="5148835"/>
            <a:ext cx="1106609" cy="27532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종편 및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CJENM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A977BC-6841-49E3-AAE9-6569FA6AD0D4}"/>
              </a:ext>
            </a:extLst>
          </p:cNvPr>
          <p:cNvSpPr/>
          <p:nvPr/>
        </p:nvSpPr>
        <p:spPr>
          <a:xfrm>
            <a:off x="1090463" y="4708216"/>
            <a:ext cx="1106610" cy="27645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스포츠 중계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6C9B61-CD9F-4060-A2DA-39C84622253D}"/>
              </a:ext>
            </a:extLst>
          </p:cNvPr>
          <p:cNvSpPr/>
          <p:nvPr/>
        </p:nvSpPr>
        <p:spPr>
          <a:xfrm>
            <a:off x="1090463" y="3796653"/>
            <a:ext cx="1106610" cy="27645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지상파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9D29C7-F9FE-42EC-8D78-5DEE50BD1D58}"/>
              </a:ext>
            </a:extLst>
          </p:cNvPr>
          <p:cNvSpPr/>
          <p:nvPr/>
        </p:nvSpPr>
        <p:spPr>
          <a:xfrm>
            <a:off x="1090463" y="3323696"/>
            <a:ext cx="1106610" cy="27645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아이돌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AA9A0C-4C30-4C68-8F65-C62EF973EE8E}"/>
              </a:ext>
            </a:extLst>
          </p:cNvPr>
          <p:cNvSpPr/>
          <p:nvPr/>
        </p:nvSpPr>
        <p:spPr>
          <a:xfrm>
            <a:off x="1090463" y="4266747"/>
            <a:ext cx="1106610" cy="27645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독립영화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078668-D2A3-45AC-B457-83CA30CC5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89" y="2451146"/>
            <a:ext cx="703558" cy="63667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1F5ED9F-89CC-4100-AFD2-1F62DD1BED89}"/>
              </a:ext>
            </a:extLst>
          </p:cNvPr>
          <p:cNvSpPr/>
          <p:nvPr/>
        </p:nvSpPr>
        <p:spPr>
          <a:xfrm>
            <a:off x="6147023" y="1707955"/>
            <a:ext cx="1905808" cy="3922684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80EAB9-D908-4CEF-87E0-52FD375CA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4" y="1554437"/>
            <a:ext cx="2400264" cy="43596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9B7FC5-87A7-4E61-BA3F-376C6E24C14D}"/>
              </a:ext>
            </a:extLst>
          </p:cNvPr>
          <p:cNvSpPr/>
          <p:nvPr/>
        </p:nvSpPr>
        <p:spPr>
          <a:xfrm>
            <a:off x="6332004" y="2153359"/>
            <a:ext cx="1471989" cy="37407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가격에 민감한 정도를 골라주세요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636027-84C6-4D9D-B616-C68737198BD8}"/>
              </a:ext>
            </a:extLst>
          </p:cNvPr>
          <p:cNvCxnSpPr>
            <a:cxnSpLocks/>
          </p:cNvCxnSpPr>
          <p:nvPr/>
        </p:nvCxnSpPr>
        <p:spPr>
          <a:xfrm>
            <a:off x="7067999" y="3558458"/>
            <a:ext cx="0" cy="17241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8756A35-4478-413E-A54F-65754F02AAAF}"/>
              </a:ext>
            </a:extLst>
          </p:cNvPr>
          <p:cNvSpPr/>
          <p:nvPr/>
        </p:nvSpPr>
        <p:spPr>
          <a:xfrm>
            <a:off x="6911485" y="3377522"/>
            <a:ext cx="286320" cy="21828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1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52575C-C912-43EE-AD0A-68136C5F9810}"/>
              </a:ext>
            </a:extLst>
          </p:cNvPr>
          <p:cNvSpPr/>
          <p:nvPr/>
        </p:nvSpPr>
        <p:spPr>
          <a:xfrm>
            <a:off x="6911485" y="3839877"/>
            <a:ext cx="286320" cy="21828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A9BD075-087D-470D-A5FF-4C7D107DE0CD}"/>
              </a:ext>
            </a:extLst>
          </p:cNvPr>
          <p:cNvSpPr/>
          <p:nvPr/>
        </p:nvSpPr>
        <p:spPr>
          <a:xfrm>
            <a:off x="6934288" y="4649074"/>
            <a:ext cx="286320" cy="21828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4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EE962EB-EF65-4B18-B45B-3757265DBD1E}"/>
              </a:ext>
            </a:extLst>
          </p:cNvPr>
          <p:cNvSpPr/>
          <p:nvPr/>
        </p:nvSpPr>
        <p:spPr>
          <a:xfrm>
            <a:off x="6924839" y="4244043"/>
            <a:ext cx="286320" cy="21828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3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44AAE2-3391-46AA-8807-46695A782DDA}"/>
              </a:ext>
            </a:extLst>
          </p:cNvPr>
          <p:cNvSpPr/>
          <p:nvPr/>
        </p:nvSpPr>
        <p:spPr>
          <a:xfrm>
            <a:off x="6934288" y="5051070"/>
            <a:ext cx="286320" cy="218288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5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649D064-91FD-4C18-B0D1-DF66BF0D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45" y="2604157"/>
            <a:ext cx="755707" cy="606317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B7A0A9-ED41-435F-867D-3910F387F5BB}"/>
              </a:ext>
            </a:extLst>
          </p:cNvPr>
          <p:cNvSpPr/>
          <p:nvPr/>
        </p:nvSpPr>
        <p:spPr>
          <a:xfrm>
            <a:off x="9060694" y="1693722"/>
            <a:ext cx="1986274" cy="3868350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A50E854-689C-41F1-BF07-AC78D930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760" y="1532230"/>
            <a:ext cx="2433190" cy="429921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380C92-BEFD-4F9F-81D4-E0A6100F4345}"/>
              </a:ext>
            </a:extLst>
          </p:cNvPr>
          <p:cNvSpPr/>
          <p:nvPr/>
        </p:nvSpPr>
        <p:spPr>
          <a:xfrm>
            <a:off x="9283464" y="2197542"/>
            <a:ext cx="1536429" cy="3198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어떤 통신사를 사용하시나요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49A60C-C2C7-4688-A3E6-FA319FDD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20" y="2709897"/>
            <a:ext cx="706561" cy="62666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4D6A52-CC7C-436E-94AA-A0D26A11BB59}"/>
              </a:ext>
            </a:extLst>
          </p:cNvPr>
          <p:cNvSpPr/>
          <p:nvPr/>
        </p:nvSpPr>
        <p:spPr>
          <a:xfrm>
            <a:off x="9685734" y="3611834"/>
            <a:ext cx="763247" cy="3198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SKT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B1077F0-7AF8-44B5-A679-4FDA1306064B}"/>
              </a:ext>
            </a:extLst>
          </p:cNvPr>
          <p:cNvSpPr/>
          <p:nvPr/>
        </p:nvSpPr>
        <p:spPr>
          <a:xfrm>
            <a:off x="9689960" y="4179556"/>
            <a:ext cx="811482" cy="3198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KT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5EA8383-9099-4356-AEBB-EBE61309291C}"/>
              </a:ext>
            </a:extLst>
          </p:cNvPr>
          <p:cNvSpPr/>
          <p:nvPr/>
        </p:nvSpPr>
        <p:spPr>
          <a:xfrm>
            <a:off x="9685734" y="4732397"/>
            <a:ext cx="811482" cy="3198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LGU+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B5C0B03-426E-4CC2-B06C-B1DC253BD506}"/>
              </a:ext>
            </a:extLst>
          </p:cNvPr>
          <p:cNvSpPr/>
          <p:nvPr/>
        </p:nvSpPr>
        <p:spPr>
          <a:xfrm>
            <a:off x="3365275" y="1750306"/>
            <a:ext cx="1900555" cy="3927704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4DB33EC-BA45-46FF-9E13-7C65BE00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65" y="1573214"/>
            <a:ext cx="2389516" cy="437835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FCAD4-21E7-4824-9D3B-C053AB4D6493}"/>
              </a:ext>
            </a:extLst>
          </p:cNvPr>
          <p:cNvSpPr/>
          <p:nvPr/>
        </p:nvSpPr>
        <p:spPr>
          <a:xfrm>
            <a:off x="3574469" y="2051254"/>
            <a:ext cx="1533947" cy="3318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보고 싶은 컨텐츠가 많은 보기를 골라주세요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B9CE476-EE1A-46E0-B0B7-F8F10FEC6CA7}"/>
              </a:ext>
            </a:extLst>
          </p:cNvPr>
          <p:cNvSpPr/>
          <p:nvPr/>
        </p:nvSpPr>
        <p:spPr>
          <a:xfrm>
            <a:off x="3557829" y="4736492"/>
            <a:ext cx="1542702" cy="30331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놓지마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정신줄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썸툰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2020,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인어왕자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김요한 이야기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우웅우웅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2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41C2D62-1EE8-47FC-BE6B-ADB7CA8893C2}"/>
              </a:ext>
            </a:extLst>
          </p:cNvPr>
          <p:cNvSpPr/>
          <p:nvPr/>
        </p:nvSpPr>
        <p:spPr>
          <a:xfrm>
            <a:off x="3547977" y="3143056"/>
            <a:ext cx="1560439" cy="30331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보건교사 안은영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킹덤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인간수업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기묘한 이야기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옥자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BE585E5-477E-420D-9DE3-B756004D2AE4}"/>
              </a:ext>
            </a:extLst>
          </p:cNvPr>
          <p:cNvSpPr/>
          <p:nvPr/>
        </p:nvSpPr>
        <p:spPr>
          <a:xfrm>
            <a:off x="3547979" y="4329531"/>
            <a:ext cx="1542702" cy="31335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녹두전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SF8,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앨리스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좀비탐정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나의 위험한 아내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9C7F8B4-FD67-4506-B2DF-4DDF35D1DFD4}"/>
              </a:ext>
            </a:extLst>
          </p:cNvPr>
          <p:cNvSpPr/>
          <p:nvPr/>
        </p:nvSpPr>
        <p:spPr>
          <a:xfrm>
            <a:off x="3557829" y="3942353"/>
            <a:ext cx="1542702" cy="30331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원앤투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괜찮아요 프리랜서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킹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리어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신의 나라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더 저니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0312C25-48E2-4538-8590-267DB5A60A3C}"/>
              </a:ext>
            </a:extLst>
          </p:cNvPr>
          <p:cNvSpPr/>
          <p:nvPr/>
        </p:nvSpPr>
        <p:spPr>
          <a:xfrm>
            <a:off x="3546003" y="3523042"/>
            <a:ext cx="1560439" cy="31335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킬링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 이브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와이우먼킬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이어즈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&amp;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이어즈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왕좌의 게임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체르노빌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304F6F-B303-43B4-BA67-69F5925A9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1" y="2479296"/>
            <a:ext cx="576732" cy="560329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D47E100-EC36-4B2B-A043-043DB8FFD2B6}"/>
              </a:ext>
            </a:extLst>
          </p:cNvPr>
          <p:cNvSpPr/>
          <p:nvPr/>
        </p:nvSpPr>
        <p:spPr>
          <a:xfrm>
            <a:off x="3557829" y="5136020"/>
            <a:ext cx="1542702" cy="30331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없음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410C6C-77C0-4519-8B79-35E91648E1EC}"/>
              </a:ext>
            </a:extLst>
          </p:cNvPr>
          <p:cNvSpPr/>
          <p:nvPr/>
        </p:nvSpPr>
        <p:spPr>
          <a:xfrm>
            <a:off x="1" y="430698"/>
            <a:ext cx="12191999" cy="6111936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1AE6E9E-1CF8-41F9-9B66-D01F9CCC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 t="11837" r="19751" b="20849"/>
          <a:stretch/>
        </p:blipFill>
        <p:spPr>
          <a:xfrm>
            <a:off x="2649692" y="1583078"/>
            <a:ext cx="6639810" cy="3559010"/>
          </a:xfrm>
          <a:prstGeom prst="rect">
            <a:avLst/>
          </a:prstGeom>
          <a:ln w="60325">
            <a:solidFill>
              <a:schemeClr val="accent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1C8C47-BD09-445D-B3CD-14C06FF6A7E3}"/>
              </a:ext>
            </a:extLst>
          </p:cNvPr>
          <p:cNvSpPr/>
          <p:nvPr/>
        </p:nvSpPr>
        <p:spPr>
          <a:xfrm>
            <a:off x="3024440" y="1826725"/>
            <a:ext cx="843265" cy="2560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031949-5CB0-4A1F-94EF-13006A9ADDC0}"/>
              </a:ext>
            </a:extLst>
          </p:cNvPr>
          <p:cNvSpPr/>
          <p:nvPr/>
        </p:nvSpPr>
        <p:spPr>
          <a:xfrm>
            <a:off x="5553447" y="2154255"/>
            <a:ext cx="622286" cy="2288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659D1-36C0-4711-B700-BEA8EEFC0B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t="1303" r="1895" b="2483"/>
          <a:stretch/>
        </p:blipFill>
        <p:spPr>
          <a:xfrm>
            <a:off x="2690546" y="1594435"/>
            <a:ext cx="6629809" cy="3611288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16064A3-A236-43A0-B83C-76994A748E67}"/>
              </a:ext>
            </a:extLst>
          </p:cNvPr>
          <p:cNvGrpSpPr/>
          <p:nvPr/>
        </p:nvGrpSpPr>
        <p:grpSpPr>
          <a:xfrm>
            <a:off x="3373136" y="2447538"/>
            <a:ext cx="2874484" cy="592087"/>
            <a:chOff x="3373136" y="2447538"/>
            <a:chExt cx="2874484" cy="59208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48A93C-62AB-4FA7-8DCB-82B120FEA13F}"/>
                </a:ext>
              </a:extLst>
            </p:cNvPr>
            <p:cNvSpPr/>
            <p:nvPr/>
          </p:nvSpPr>
          <p:spPr>
            <a:xfrm>
              <a:off x="3373136" y="2447538"/>
              <a:ext cx="942416" cy="2715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0AF0CF7-DB38-4691-928E-1887419A25E6}"/>
                </a:ext>
              </a:extLst>
            </p:cNvPr>
            <p:cNvSpPr/>
            <p:nvPr/>
          </p:nvSpPr>
          <p:spPr>
            <a:xfrm>
              <a:off x="5598369" y="2792187"/>
              <a:ext cx="649251" cy="2474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85A2BE5-5910-44F2-909E-102342E2D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t="2803" r="2471" b="3876"/>
          <a:stretch/>
        </p:blipFill>
        <p:spPr>
          <a:xfrm>
            <a:off x="2697719" y="1599725"/>
            <a:ext cx="6639810" cy="3558104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ED0E26A-7503-491E-9EB6-B8AC9214AC00}"/>
              </a:ext>
            </a:extLst>
          </p:cNvPr>
          <p:cNvGrpSpPr/>
          <p:nvPr/>
        </p:nvGrpSpPr>
        <p:grpSpPr>
          <a:xfrm>
            <a:off x="2952741" y="2629639"/>
            <a:ext cx="3254080" cy="893403"/>
            <a:chOff x="2952741" y="2629639"/>
            <a:chExt cx="3254080" cy="89340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8ACF51E-8390-4B7B-84DF-AAF70E6034E9}"/>
                </a:ext>
              </a:extLst>
            </p:cNvPr>
            <p:cNvSpPr/>
            <p:nvPr/>
          </p:nvSpPr>
          <p:spPr>
            <a:xfrm>
              <a:off x="2952741" y="2629639"/>
              <a:ext cx="1058520" cy="2715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6640221-DC20-4454-BC08-9570DC1DB080}"/>
                </a:ext>
              </a:extLst>
            </p:cNvPr>
            <p:cNvSpPr/>
            <p:nvPr/>
          </p:nvSpPr>
          <p:spPr>
            <a:xfrm>
              <a:off x="5565676" y="3275604"/>
              <a:ext cx="641145" cy="24743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CC4F1EEB-3172-4F46-A0E5-237E9953A3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1774" r="1256" b="5360"/>
          <a:stretch/>
        </p:blipFill>
        <p:spPr>
          <a:xfrm>
            <a:off x="2701964" y="1612515"/>
            <a:ext cx="6693617" cy="3485599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4095541-02EF-4236-9554-C212151E1BE2}"/>
              </a:ext>
            </a:extLst>
          </p:cNvPr>
          <p:cNvGrpSpPr/>
          <p:nvPr/>
        </p:nvGrpSpPr>
        <p:grpSpPr>
          <a:xfrm>
            <a:off x="3551063" y="2867274"/>
            <a:ext cx="2540744" cy="440147"/>
            <a:chOff x="3551063" y="2867274"/>
            <a:chExt cx="2540744" cy="44014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C4AF3FF-68D2-4AB2-BA1E-6D263AA2CE9B}"/>
                </a:ext>
              </a:extLst>
            </p:cNvPr>
            <p:cNvSpPr/>
            <p:nvPr/>
          </p:nvSpPr>
          <p:spPr>
            <a:xfrm>
              <a:off x="3551063" y="2867274"/>
              <a:ext cx="567223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4ED846B-20BD-4AC5-A223-BD994122A1B0}"/>
                </a:ext>
              </a:extLst>
            </p:cNvPr>
            <p:cNvSpPr/>
            <p:nvPr/>
          </p:nvSpPr>
          <p:spPr>
            <a:xfrm>
              <a:off x="5642002" y="3044987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DC107D4-34D7-4130-9F44-74DEA1ECC7C2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2434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54" grpId="0" animBg="1"/>
      <p:bldP spid="54" grpId="1" animBg="1"/>
      <p:bldP spid="56" grpId="0" animBg="1"/>
      <p:bldP spid="5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995113-C77C-4FA6-B4AB-D9B5D9057852}"/>
              </a:ext>
            </a:extLst>
          </p:cNvPr>
          <p:cNvSpPr/>
          <p:nvPr/>
        </p:nvSpPr>
        <p:spPr>
          <a:xfrm>
            <a:off x="0" y="3355315"/>
            <a:ext cx="12192000" cy="730631"/>
          </a:xfrm>
          <a:prstGeom prst="right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B3A846-53FB-4090-BD97-3EEDF0854264}"/>
              </a:ext>
            </a:extLst>
          </p:cNvPr>
          <p:cNvSpPr/>
          <p:nvPr/>
        </p:nvSpPr>
        <p:spPr>
          <a:xfrm>
            <a:off x="671315" y="1674874"/>
            <a:ext cx="1958273" cy="3867274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6E1415-E295-47DF-BBA4-AA26F9FC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4" y="1519857"/>
            <a:ext cx="2398889" cy="42980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51B44-1590-4A9C-9140-812AD20D05D3}"/>
              </a:ext>
            </a:extLst>
          </p:cNvPr>
          <p:cNvSpPr/>
          <p:nvPr/>
        </p:nvSpPr>
        <p:spPr>
          <a:xfrm>
            <a:off x="920713" y="2377317"/>
            <a:ext cx="1459476" cy="2720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리뷰열람을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좋아하시나요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0B0253-31AF-4B97-993F-C4F20B616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97" y="2902331"/>
            <a:ext cx="696601" cy="62649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DFAB13-EA80-4B63-B847-90FD1A52D9CD}"/>
              </a:ext>
            </a:extLst>
          </p:cNvPr>
          <p:cNvSpPr/>
          <p:nvPr/>
        </p:nvSpPr>
        <p:spPr>
          <a:xfrm>
            <a:off x="1758403" y="3832198"/>
            <a:ext cx="493990" cy="443813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NO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49C1A0E-1E7F-4FC1-9C7B-9F3484EA59D6}"/>
              </a:ext>
            </a:extLst>
          </p:cNvPr>
          <p:cNvSpPr/>
          <p:nvPr/>
        </p:nvSpPr>
        <p:spPr>
          <a:xfrm>
            <a:off x="1002750" y="3832198"/>
            <a:ext cx="493990" cy="44381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YES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6DF108-6BED-40ED-975C-FE918DAA030F}"/>
              </a:ext>
            </a:extLst>
          </p:cNvPr>
          <p:cNvSpPr/>
          <p:nvPr/>
        </p:nvSpPr>
        <p:spPr>
          <a:xfrm>
            <a:off x="3445539" y="1729674"/>
            <a:ext cx="1939141" cy="3852589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D2478B-4A13-4FC9-8021-5A77930AB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10" y="1575245"/>
            <a:ext cx="2375452" cy="42817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02C7F-70EC-4E32-BF7C-5C09E2B266E7}"/>
              </a:ext>
            </a:extLst>
          </p:cNvPr>
          <p:cNvSpPr/>
          <p:nvPr/>
        </p:nvSpPr>
        <p:spPr>
          <a:xfrm>
            <a:off x="3694545" y="2305419"/>
            <a:ext cx="1453381" cy="40166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맞춤형 분석 및 추천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서비스를 원하시나요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7DDAE58-D789-4672-A4BA-AD1770853690}"/>
              </a:ext>
            </a:extLst>
          </p:cNvPr>
          <p:cNvSpPr/>
          <p:nvPr/>
        </p:nvSpPr>
        <p:spPr>
          <a:xfrm>
            <a:off x="4544455" y="4027869"/>
            <a:ext cx="489163" cy="44212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NO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C88D62-8A46-4AB1-BFF4-5CDCF5BCC1A3}"/>
              </a:ext>
            </a:extLst>
          </p:cNvPr>
          <p:cNvSpPr/>
          <p:nvPr/>
        </p:nvSpPr>
        <p:spPr>
          <a:xfrm>
            <a:off x="3792858" y="4032059"/>
            <a:ext cx="489163" cy="44212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YES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D7441-3F8E-4366-AD16-93C28D9EE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52" y="2842070"/>
            <a:ext cx="689795" cy="62411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91EE11B-A31B-41B0-81EB-5CD68F73E079}"/>
              </a:ext>
            </a:extLst>
          </p:cNvPr>
          <p:cNvSpPr/>
          <p:nvPr/>
        </p:nvSpPr>
        <p:spPr>
          <a:xfrm>
            <a:off x="6290220" y="1668845"/>
            <a:ext cx="1832456" cy="3866334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50875A-38EB-4C5C-B16E-13B23EF7B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22" y="1507479"/>
            <a:ext cx="2375452" cy="429697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1064C9-6766-4B6E-A476-B05EB37E219C}"/>
              </a:ext>
            </a:extLst>
          </p:cNvPr>
          <p:cNvSpPr/>
          <p:nvPr/>
        </p:nvSpPr>
        <p:spPr>
          <a:xfrm>
            <a:off x="6467272" y="2263482"/>
            <a:ext cx="1564370" cy="37237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국내 컨텐츠의 한국어 자막 지원을 원하시나요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0096B5A-8A33-4676-B6B6-E89AA83EA128}"/>
              </a:ext>
            </a:extLst>
          </p:cNvPr>
          <p:cNvSpPr/>
          <p:nvPr/>
        </p:nvSpPr>
        <p:spPr>
          <a:xfrm>
            <a:off x="7326825" y="3973543"/>
            <a:ext cx="509544" cy="44370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NO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864A412-4867-40B1-AB5B-1FE2791361FA}"/>
              </a:ext>
            </a:extLst>
          </p:cNvPr>
          <p:cNvSpPr/>
          <p:nvPr/>
        </p:nvSpPr>
        <p:spPr>
          <a:xfrm>
            <a:off x="6646782" y="3973543"/>
            <a:ext cx="509545" cy="44370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YES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B1F9BEF-5E24-495D-83B5-CB2A7A171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01" y="2785211"/>
            <a:ext cx="718534" cy="62634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87168FC-6D25-4CE0-89EB-D021FB579BAE}"/>
              </a:ext>
            </a:extLst>
          </p:cNvPr>
          <p:cNvSpPr/>
          <p:nvPr/>
        </p:nvSpPr>
        <p:spPr>
          <a:xfrm>
            <a:off x="9129452" y="1575245"/>
            <a:ext cx="1853149" cy="3910544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0A6284-A8B6-479C-9019-E714DCECE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38" y="1466423"/>
            <a:ext cx="2338805" cy="42817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3162EC-F520-4DF8-B378-01FEFF87911E}"/>
              </a:ext>
            </a:extLst>
          </p:cNvPr>
          <p:cNvSpPr/>
          <p:nvPr/>
        </p:nvSpPr>
        <p:spPr>
          <a:xfrm>
            <a:off x="9279202" y="2173777"/>
            <a:ext cx="1569892" cy="4077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영어공부를 위한 자막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지원을 원하시나요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2C755D7-2BBB-4049-AE90-B51B2FCB321D}"/>
              </a:ext>
            </a:extLst>
          </p:cNvPr>
          <p:cNvSpPr/>
          <p:nvPr/>
        </p:nvSpPr>
        <p:spPr>
          <a:xfrm>
            <a:off x="10142138" y="3886487"/>
            <a:ext cx="509117" cy="448779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NO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27EB73D-941B-4C84-8092-893205267E81}"/>
              </a:ext>
            </a:extLst>
          </p:cNvPr>
          <p:cNvSpPr/>
          <p:nvPr/>
        </p:nvSpPr>
        <p:spPr>
          <a:xfrm>
            <a:off x="9430420" y="3886487"/>
            <a:ext cx="509117" cy="44877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YES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611C16C-63C3-415A-8519-037D200D0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60" y="2704375"/>
            <a:ext cx="717932" cy="63350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3FEDFE2-FE04-40B5-86B7-41779BC04B79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205229-BBEB-45EE-ACD0-8288BB02F6DA}"/>
              </a:ext>
            </a:extLst>
          </p:cNvPr>
          <p:cNvSpPr/>
          <p:nvPr/>
        </p:nvSpPr>
        <p:spPr>
          <a:xfrm>
            <a:off x="1" y="430698"/>
            <a:ext cx="12191999" cy="6111936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04C739C-6216-4E9E-BC5D-23CB901B9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735" r="1897" b="3223"/>
          <a:stretch/>
        </p:blipFill>
        <p:spPr>
          <a:xfrm>
            <a:off x="2779339" y="1575244"/>
            <a:ext cx="6588580" cy="3613911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C21A480A-ACA7-4D2F-9353-F45505710797}"/>
              </a:ext>
            </a:extLst>
          </p:cNvPr>
          <p:cNvGrpSpPr/>
          <p:nvPr/>
        </p:nvGrpSpPr>
        <p:grpSpPr>
          <a:xfrm>
            <a:off x="3390902" y="3045119"/>
            <a:ext cx="2691738" cy="441547"/>
            <a:chOff x="3390902" y="3045119"/>
            <a:chExt cx="2691738" cy="44154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E4E541B-9E93-4847-B64A-78D1F5C226A2}"/>
                </a:ext>
              </a:extLst>
            </p:cNvPr>
            <p:cNvSpPr/>
            <p:nvPr/>
          </p:nvSpPr>
          <p:spPr>
            <a:xfrm>
              <a:off x="3390902" y="3045119"/>
              <a:ext cx="769925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B727574-EBE2-4D84-BAD2-957A6906F5D7}"/>
                </a:ext>
              </a:extLst>
            </p:cNvPr>
            <p:cNvSpPr/>
            <p:nvPr/>
          </p:nvSpPr>
          <p:spPr>
            <a:xfrm>
              <a:off x="5632835" y="3224232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5E712AD0-ACCE-4C43-BFEF-D8842EA81D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981" r="2154" b="2886"/>
          <a:stretch/>
        </p:blipFill>
        <p:spPr>
          <a:xfrm>
            <a:off x="2652181" y="1604597"/>
            <a:ext cx="6708744" cy="3613911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BCFBC5E-1702-4CBC-B458-D196AC136EE0}"/>
              </a:ext>
            </a:extLst>
          </p:cNvPr>
          <p:cNvGrpSpPr/>
          <p:nvPr/>
        </p:nvGrpSpPr>
        <p:grpSpPr>
          <a:xfrm>
            <a:off x="2952593" y="3268783"/>
            <a:ext cx="3066128" cy="444133"/>
            <a:chOff x="2952593" y="3268783"/>
            <a:chExt cx="3066128" cy="44413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F21E19-87BA-4E1C-856E-C7ABE7A166A7}"/>
                </a:ext>
              </a:extLst>
            </p:cNvPr>
            <p:cNvSpPr/>
            <p:nvPr/>
          </p:nvSpPr>
          <p:spPr>
            <a:xfrm>
              <a:off x="2952593" y="3268783"/>
              <a:ext cx="1591862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C0B25F-4C26-42F3-83DC-4F67E447E42B}"/>
                </a:ext>
              </a:extLst>
            </p:cNvPr>
            <p:cNvSpPr/>
            <p:nvPr/>
          </p:nvSpPr>
          <p:spPr>
            <a:xfrm>
              <a:off x="5569536" y="3450482"/>
              <a:ext cx="44918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BE6CF046-7C0E-4048-8421-5779A8593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26614" r="35302" b="40195"/>
          <a:stretch/>
        </p:blipFill>
        <p:spPr>
          <a:xfrm>
            <a:off x="2682112" y="1622044"/>
            <a:ext cx="6717057" cy="3613911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4755F40A-888A-4841-95CB-834FB6B7796D}"/>
              </a:ext>
            </a:extLst>
          </p:cNvPr>
          <p:cNvGrpSpPr/>
          <p:nvPr/>
        </p:nvGrpSpPr>
        <p:grpSpPr>
          <a:xfrm>
            <a:off x="3464912" y="3643199"/>
            <a:ext cx="2608717" cy="617302"/>
            <a:chOff x="3464912" y="3643199"/>
            <a:chExt cx="2608717" cy="617302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7494C6F-6C8A-4936-86EF-0B2DEAB26EC6}"/>
                </a:ext>
              </a:extLst>
            </p:cNvPr>
            <p:cNvSpPr/>
            <p:nvPr/>
          </p:nvSpPr>
          <p:spPr>
            <a:xfrm>
              <a:off x="3464912" y="3643199"/>
              <a:ext cx="695915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2BEA964-89E2-4D79-8CEC-90D603956BE3}"/>
                </a:ext>
              </a:extLst>
            </p:cNvPr>
            <p:cNvSpPr/>
            <p:nvPr/>
          </p:nvSpPr>
          <p:spPr>
            <a:xfrm>
              <a:off x="5623824" y="3998067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A1A4FE33-5E7B-4941-BE1C-58CE250292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 t="26523" r="34723" b="37875"/>
          <a:stretch/>
        </p:blipFill>
        <p:spPr>
          <a:xfrm>
            <a:off x="2707566" y="1591107"/>
            <a:ext cx="6744127" cy="3691648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CB6FEDDE-A9D0-4325-80D0-27B921A3C845}"/>
              </a:ext>
            </a:extLst>
          </p:cNvPr>
          <p:cNvGrpSpPr/>
          <p:nvPr/>
        </p:nvGrpSpPr>
        <p:grpSpPr>
          <a:xfrm>
            <a:off x="3555256" y="3717342"/>
            <a:ext cx="2540744" cy="440147"/>
            <a:chOff x="3551063" y="2867274"/>
            <a:chExt cx="2540744" cy="44014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F92AD1C-2D25-4E85-95CE-5747579AA244}"/>
                </a:ext>
              </a:extLst>
            </p:cNvPr>
            <p:cNvSpPr/>
            <p:nvPr/>
          </p:nvSpPr>
          <p:spPr>
            <a:xfrm>
              <a:off x="3551063" y="2867274"/>
              <a:ext cx="567223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0DC6867-EE0A-40FB-9BC7-44D17EAF4B5E}"/>
                </a:ext>
              </a:extLst>
            </p:cNvPr>
            <p:cNvSpPr/>
            <p:nvPr/>
          </p:nvSpPr>
          <p:spPr>
            <a:xfrm>
              <a:off x="5642002" y="3044987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07B2468-5A0E-4CF1-8862-F2B639981CDA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262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995113-C77C-4FA6-B4AB-D9B5D9057852}"/>
              </a:ext>
            </a:extLst>
          </p:cNvPr>
          <p:cNvSpPr/>
          <p:nvPr/>
        </p:nvSpPr>
        <p:spPr>
          <a:xfrm>
            <a:off x="0" y="3355315"/>
            <a:ext cx="12192000" cy="730631"/>
          </a:xfrm>
          <a:prstGeom prst="right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756E7A-09E5-4884-95A6-8DFDBB249540}"/>
              </a:ext>
            </a:extLst>
          </p:cNvPr>
          <p:cNvSpPr/>
          <p:nvPr/>
        </p:nvSpPr>
        <p:spPr>
          <a:xfrm>
            <a:off x="701300" y="1717545"/>
            <a:ext cx="1925381" cy="3831705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5F06B5-9482-49F0-87E6-AA34B8C0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9" y="1569788"/>
            <a:ext cx="2388914" cy="42480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0DFB5-EA3C-4612-BBAA-EDD3CF060FBA}"/>
              </a:ext>
            </a:extLst>
          </p:cNvPr>
          <p:cNvSpPr/>
          <p:nvPr/>
        </p:nvSpPr>
        <p:spPr>
          <a:xfrm>
            <a:off x="853146" y="2392065"/>
            <a:ext cx="1639138" cy="28976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아이와 함께 이용하시나요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7A9135E-0C82-488D-936F-90ED9404DD97}"/>
              </a:ext>
            </a:extLst>
          </p:cNvPr>
          <p:cNvSpPr/>
          <p:nvPr/>
        </p:nvSpPr>
        <p:spPr>
          <a:xfrm>
            <a:off x="1769144" y="3895676"/>
            <a:ext cx="524519" cy="439731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NO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C63FD44-C931-492E-B37F-9860415DEB59}"/>
              </a:ext>
            </a:extLst>
          </p:cNvPr>
          <p:cNvSpPr/>
          <p:nvPr/>
        </p:nvSpPr>
        <p:spPr>
          <a:xfrm>
            <a:off x="1082068" y="3895676"/>
            <a:ext cx="524519" cy="4397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YES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DC9CD0E-5038-4ED8-A156-A459CB314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44" y="2896760"/>
            <a:ext cx="739651" cy="62073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DDE79E3-D1EE-498E-8A09-D6517C316C75}"/>
              </a:ext>
            </a:extLst>
          </p:cNvPr>
          <p:cNvSpPr/>
          <p:nvPr/>
        </p:nvSpPr>
        <p:spPr>
          <a:xfrm>
            <a:off x="3527767" y="1703879"/>
            <a:ext cx="1938578" cy="3873012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ABBEB8-F48A-4EE1-9CCD-30CE2E53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42" y="1596584"/>
            <a:ext cx="2388914" cy="42480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F6D6E4-224D-433A-84AD-7CB0C1D17DA9}"/>
              </a:ext>
            </a:extLst>
          </p:cNvPr>
          <p:cNvSpPr/>
          <p:nvPr/>
        </p:nvSpPr>
        <p:spPr>
          <a:xfrm>
            <a:off x="3705034" y="2493311"/>
            <a:ext cx="1584044" cy="2182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성별을 골라주세요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BA7A2C3-82DE-4280-A4A4-FE7143864D1E}"/>
              </a:ext>
            </a:extLst>
          </p:cNvPr>
          <p:cNvSpPr/>
          <p:nvPr/>
        </p:nvSpPr>
        <p:spPr>
          <a:xfrm>
            <a:off x="4602754" y="3873329"/>
            <a:ext cx="561069" cy="44447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남성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C975495-815A-4F19-B5E7-4A1FE5B26DDC}"/>
              </a:ext>
            </a:extLst>
          </p:cNvPr>
          <p:cNvSpPr/>
          <p:nvPr/>
        </p:nvSpPr>
        <p:spPr>
          <a:xfrm>
            <a:off x="3850207" y="3873329"/>
            <a:ext cx="561070" cy="44447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여성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6D262-25FB-4BA7-AE4F-A21BCE40B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62" y="2878547"/>
            <a:ext cx="791192" cy="62742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1CBF9F9-5F5C-46F5-96F3-A10D8D37B453}"/>
              </a:ext>
            </a:extLst>
          </p:cNvPr>
          <p:cNvSpPr/>
          <p:nvPr/>
        </p:nvSpPr>
        <p:spPr>
          <a:xfrm>
            <a:off x="6363967" y="1740586"/>
            <a:ext cx="1937962" cy="3844930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EE08BE-CD28-420E-89F6-A593DEA1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14" y="1605213"/>
            <a:ext cx="2436547" cy="424809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3B5EE6-22A3-485B-AFB5-B8A755F3D947}"/>
              </a:ext>
            </a:extLst>
          </p:cNvPr>
          <p:cNvSpPr/>
          <p:nvPr/>
        </p:nvSpPr>
        <p:spPr>
          <a:xfrm>
            <a:off x="6530402" y="2071989"/>
            <a:ext cx="1573065" cy="24707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연령대를 골라주세요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만 나이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476B1A1-2A88-4AD2-B27F-C4200EDA8805}"/>
              </a:ext>
            </a:extLst>
          </p:cNvPr>
          <p:cNvSpPr/>
          <p:nvPr/>
        </p:nvSpPr>
        <p:spPr>
          <a:xfrm>
            <a:off x="6894537" y="4505878"/>
            <a:ext cx="971003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40-49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8EF24E-378E-4969-903C-BF5257BD560A}"/>
              </a:ext>
            </a:extLst>
          </p:cNvPr>
          <p:cNvSpPr/>
          <p:nvPr/>
        </p:nvSpPr>
        <p:spPr>
          <a:xfrm>
            <a:off x="6894537" y="3162069"/>
            <a:ext cx="971003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0-11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A3B983B-7793-4392-9363-BFC86BA5C3AA}"/>
              </a:ext>
            </a:extLst>
          </p:cNvPr>
          <p:cNvSpPr/>
          <p:nvPr/>
        </p:nvSpPr>
        <p:spPr>
          <a:xfrm>
            <a:off x="6894537" y="4174273"/>
            <a:ext cx="971003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30-39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C6D3447-8295-4783-A426-AD5DE862221A}"/>
              </a:ext>
            </a:extLst>
          </p:cNvPr>
          <p:cNvSpPr/>
          <p:nvPr/>
        </p:nvSpPr>
        <p:spPr>
          <a:xfrm>
            <a:off x="6894537" y="3842668"/>
            <a:ext cx="971003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19-29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F62D7CF-15C7-4657-A02B-6AF2E6CCC23D}"/>
              </a:ext>
            </a:extLst>
          </p:cNvPr>
          <p:cNvSpPr/>
          <p:nvPr/>
        </p:nvSpPr>
        <p:spPr>
          <a:xfrm>
            <a:off x="6894537" y="3503560"/>
            <a:ext cx="971003" cy="23432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12-18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B1A1A8-D9DE-4999-AD7B-98FFCACBF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26" y="2407948"/>
            <a:ext cx="742357" cy="5991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D294D3D-43D4-4013-B9EA-1FF37A09EB9B}"/>
              </a:ext>
            </a:extLst>
          </p:cNvPr>
          <p:cNvSpPr/>
          <p:nvPr/>
        </p:nvSpPr>
        <p:spPr>
          <a:xfrm>
            <a:off x="6894537" y="4837482"/>
            <a:ext cx="971004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50-59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8207AA-2ADD-4FD9-A720-E4F00365C68A}"/>
              </a:ext>
            </a:extLst>
          </p:cNvPr>
          <p:cNvSpPr/>
          <p:nvPr/>
        </p:nvSpPr>
        <p:spPr>
          <a:xfrm>
            <a:off x="6894537" y="5149136"/>
            <a:ext cx="971003" cy="2268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60-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AA45C2E-BA1B-4D57-99A2-3005C010A6E2}"/>
              </a:ext>
            </a:extLst>
          </p:cNvPr>
          <p:cNvSpPr/>
          <p:nvPr/>
        </p:nvSpPr>
        <p:spPr>
          <a:xfrm>
            <a:off x="9092241" y="1764935"/>
            <a:ext cx="1990812" cy="3864287"/>
          </a:xfrm>
          <a:prstGeom prst="roundRect">
            <a:avLst>
              <a:gd name="adj" fmla="val 1003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507D2A6-EA20-4F49-9521-40E7A28E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29" y="1605213"/>
            <a:ext cx="2453625" cy="424809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5B5C32-EA61-4ADA-8196-763FC79500B7}"/>
              </a:ext>
            </a:extLst>
          </p:cNvPr>
          <p:cNvSpPr/>
          <p:nvPr/>
        </p:nvSpPr>
        <p:spPr>
          <a:xfrm>
            <a:off x="9523600" y="2063329"/>
            <a:ext cx="1318391" cy="22792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Q. MBTI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가 무엇인가요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?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1619608-1ABF-4F31-BC03-9E5432F86E92}"/>
              </a:ext>
            </a:extLst>
          </p:cNvPr>
          <p:cNvSpPr/>
          <p:nvPr/>
        </p:nvSpPr>
        <p:spPr>
          <a:xfrm>
            <a:off x="9464394" y="4952652"/>
            <a:ext cx="1334907" cy="24503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모름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3B267A8-F471-4F8C-8F4F-B294BD6BDEC2}"/>
              </a:ext>
            </a:extLst>
          </p:cNvPr>
          <p:cNvSpPr/>
          <p:nvPr/>
        </p:nvSpPr>
        <p:spPr>
          <a:xfrm>
            <a:off x="9464394" y="3254677"/>
            <a:ext cx="1334907" cy="27675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INFJ, INFP, ENFP, ENFJ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0CBCBFF-8F4C-4FC4-9D77-77225C8758EA}"/>
              </a:ext>
            </a:extLst>
          </p:cNvPr>
          <p:cNvSpPr/>
          <p:nvPr/>
        </p:nvSpPr>
        <p:spPr>
          <a:xfrm>
            <a:off x="9464394" y="4541496"/>
            <a:ext cx="1334907" cy="24503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INTJ, INTP, ENTP, ENTJ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C97136B-60AE-43A8-9E82-B8A08BB5CC44}"/>
              </a:ext>
            </a:extLst>
          </p:cNvPr>
          <p:cNvSpPr/>
          <p:nvPr/>
        </p:nvSpPr>
        <p:spPr>
          <a:xfrm>
            <a:off x="9464394" y="4114172"/>
            <a:ext cx="1334907" cy="26402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ISTJ, ISFJ, ESTJ, ESFJ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36C867-672A-4AEB-B8C2-E1775094F4F0}"/>
              </a:ext>
            </a:extLst>
          </p:cNvPr>
          <p:cNvSpPr/>
          <p:nvPr/>
        </p:nvSpPr>
        <p:spPr>
          <a:xfrm>
            <a:off x="9464394" y="3699746"/>
            <a:ext cx="1334907" cy="26868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cs typeface="+mn-cs"/>
              </a:rPr>
              <a:t>ISTP, ISFP, ESTP, ESFP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을지로체 TTF" panose="020B0600000101010101" pitchFamily="50" charset="-127"/>
              <a:ea typeface="배달의민족 을지로체 TTF" panose="020B0600000101010101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81D7F97-9353-406D-83A9-7F6C8FCE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17" y="2479121"/>
            <a:ext cx="768756" cy="5876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180014F-3A3A-4CCE-ABFE-5E01E7DBA280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750B11-49BE-44D5-BF9B-25469DEF2A3C}"/>
              </a:ext>
            </a:extLst>
          </p:cNvPr>
          <p:cNvSpPr/>
          <p:nvPr/>
        </p:nvSpPr>
        <p:spPr>
          <a:xfrm>
            <a:off x="1" y="430698"/>
            <a:ext cx="12191999" cy="6111936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BCBDEA8-3632-48E4-BC29-54F2466CA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638050"/>
            <a:ext cx="6668431" cy="3581900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3DA57E-71F8-477C-93D5-D987196546DF}"/>
              </a:ext>
            </a:extLst>
          </p:cNvPr>
          <p:cNvGrpSpPr/>
          <p:nvPr/>
        </p:nvGrpSpPr>
        <p:grpSpPr>
          <a:xfrm>
            <a:off x="3154231" y="3891734"/>
            <a:ext cx="2901617" cy="594590"/>
            <a:chOff x="3150038" y="3041666"/>
            <a:chExt cx="2901617" cy="59459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85C2FDC-0E90-4E04-BAEA-6241DE8C6923}"/>
                </a:ext>
              </a:extLst>
            </p:cNvPr>
            <p:cNvSpPr/>
            <p:nvPr/>
          </p:nvSpPr>
          <p:spPr>
            <a:xfrm>
              <a:off x="3150038" y="3041666"/>
              <a:ext cx="661797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2037C82-058A-40BF-8A2C-EA070B3CDF80}"/>
                </a:ext>
              </a:extLst>
            </p:cNvPr>
            <p:cNvSpPr/>
            <p:nvPr/>
          </p:nvSpPr>
          <p:spPr>
            <a:xfrm>
              <a:off x="5601850" y="3373822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082B51F6-0A92-47DE-8253-7FCA2884D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46" y="1649146"/>
            <a:ext cx="6611273" cy="3581900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66475730-C9EB-4B34-A697-C012B0137149}"/>
              </a:ext>
            </a:extLst>
          </p:cNvPr>
          <p:cNvGrpSpPr/>
          <p:nvPr/>
        </p:nvGrpSpPr>
        <p:grpSpPr>
          <a:xfrm>
            <a:off x="3729232" y="4114172"/>
            <a:ext cx="2426343" cy="448542"/>
            <a:chOff x="3725039" y="3264104"/>
            <a:chExt cx="2426343" cy="448542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CFEF06-F831-4025-8B8D-27B685B39079}"/>
                </a:ext>
              </a:extLst>
            </p:cNvPr>
            <p:cNvSpPr/>
            <p:nvPr/>
          </p:nvSpPr>
          <p:spPr>
            <a:xfrm>
              <a:off x="3725039" y="3264104"/>
              <a:ext cx="437134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5401D15-97E3-4C6F-B207-C2891B026DD5}"/>
                </a:ext>
              </a:extLst>
            </p:cNvPr>
            <p:cNvSpPr/>
            <p:nvPr/>
          </p:nvSpPr>
          <p:spPr>
            <a:xfrm>
              <a:off x="5701577" y="3450212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D85A1A3-ACA7-480B-ADC3-237BAD506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30" y="1638050"/>
            <a:ext cx="6658904" cy="3667637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C895140-37C0-4475-A241-44CADA7F4C28}"/>
              </a:ext>
            </a:extLst>
          </p:cNvPr>
          <p:cNvGrpSpPr/>
          <p:nvPr/>
        </p:nvGrpSpPr>
        <p:grpSpPr>
          <a:xfrm>
            <a:off x="3404620" y="4264272"/>
            <a:ext cx="2735194" cy="800032"/>
            <a:chOff x="3551063" y="2867274"/>
            <a:chExt cx="2735194" cy="80003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2633494-AF48-4263-A7E2-5CF00F17AF6E}"/>
                </a:ext>
              </a:extLst>
            </p:cNvPr>
            <p:cNvSpPr/>
            <p:nvPr/>
          </p:nvSpPr>
          <p:spPr>
            <a:xfrm>
              <a:off x="3551063" y="2867274"/>
              <a:ext cx="567223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355DADC-0937-42C3-9BF5-4FC46B089EE1}"/>
                </a:ext>
              </a:extLst>
            </p:cNvPr>
            <p:cNvSpPr/>
            <p:nvPr/>
          </p:nvSpPr>
          <p:spPr>
            <a:xfrm flipV="1">
              <a:off x="5786074" y="3404872"/>
              <a:ext cx="500183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6360A6A3-6EE6-402B-A1A8-9A966CBA01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5208"/>
          <a:stretch/>
        </p:blipFill>
        <p:spPr>
          <a:xfrm>
            <a:off x="2775366" y="1651836"/>
            <a:ext cx="6668042" cy="3855902"/>
          </a:xfrm>
          <a:prstGeom prst="rect">
            <a:avLst/>
          </a:prstGeom>
          <a:ln w="50800">
            <a:solidFill>
              <a:srgbClr val="668EFD"/>
            </a:solidFill>
          </a:ln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01798454-3F9A-47C0-AEA1-5FA9E3D96B0C}"/>
              </a:ext>
            </a:extLst>
          </p:cNvPr>
          <p:cNvGrpSpPr/>
          <p:nvPr/>
        </p:nvGrpSpPr>
        <p:grpSpPr>
          <a:xfrm>
            <a:off x="4197802" y="4609824"/>
            <a:ext cx="2839123" cy="424234"/>
            <a:chOff x="4498400" y="7663143"/>
            <a:chExt cx="2638271" cy="42923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3AAE3F5-C2BB-4CF0-9191-DA83C0D9630F}"/>
                </a:ext>
              </a:extLst>
            </p:cNvPr>
            <p:cNvSpPr/>
            <p:nvPr/>
          </p:nvSpPr>
          <p:spPr>
            <a:xfrm>
              <a:off x="5994968" y="7832334"/>
              <a:ext cx="1141703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B9DF4E5-1BC3-4F29-962F-FBD3E4B60D9B}"/>
                </a:ext>
              </a:extLst>
            </p:cNvPr>
            <p:cNvSpPr/>
            <p:nvPr/>
          </p:nvSpPr>
          <p:spPr>
            <a:xfrm>
              <a:off x="4498400" y="7663143"/>
              <a:ext cx="449805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4862926-9A11-4D01-8AD6-0F44F4344364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849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498609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4B5F76-DF34-4D4D-B9FB-65222EDFAF5E}"/>
              </a:ext>
            </a:extLst>
          </p:cNvPr>
          <p:cNvSpPr txBox="1"/>
          <p:nvPr/>
        </p:nvSpPr>
        <p:spPr>
          <a:xfrm>
            <a:off x="365428" y="2824683"/>
            <a:ext cx="361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OTT Service</a:t>
            </a:r>
            <a:endParaRPr lang="ko-KR" altLang="en-US" sz="2400" dirty="0">
              <a:solidFill>
                <a:srgbClr val="668EF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E38E5-9C86-49FC-9FCF-51BB2A218F6C}"/>
              </a:ext>
            </a:extLst>
          </p:cNvPr>
          <p:cNvSpPr txBox="1"/>
          <p:nvPr/>
        </p:nvSpPr>
        <p:spPr>
          <a:xfrm>
            <a:off x="2426736" y="2478343"/>
            <a:ext cx="101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 </a:t>
            </a:r>
            <a:r>
              <a:rPr lang="en-US" altLang="ko-KR" sz="60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‘Over The Top’ Service</a:t>
            </a:r>
            <a:endParaRPr lang="ko-KR" altLang="en-US" sz="4000" dirty="0">
              <a:solidFill>
                <a:srgbClr val="668EF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DCF292-0AB1-40BD-AF64-11A1FD7DACF5}"/>
              </a:ext>
            </a:extLst>
          </p:cNvPr>
          <p:cNvSpPr/>
          <p:nvPr/>
        </p:nvSpPr>
        <p:spPr>
          <a:xfrm>
            <a:off x="2146421" y="3525500"/>
            <a:ext cx="7899159" cy="1692059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 Top</a:t>
            </a:r>
            <a:r>
              <a:rPr lang="ko-KR" altLang="en-US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</a:t>
            </a:r>
            <a:r>
              <a:rPr lang="en-US" altLang="ko-KR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‘TV </a:t>
            </a:r>
            <a:r>
              <a:rPr lang="ko-KR" altLang="en-US" dirty="0" err="1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셋탑</a:t>
            </a:r>
            <a:r>
              <a:rPr lang="ko-KR" altLang="en-US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박스</a:t>
            </a:r>
            <a:r>
              <a:rPr lang="en-US" altLang="ko-KR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준말로</a:t>
            </a:r>
            <a:r>
              <a:rPr lang="en-US" altLang="ko-KR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전파 혹은 케이블을 사용하지 않고</a:t>
            </a:r>
            <a:endParaRPr lang="en-US" altLang="ko-KR" dirty="0">
              <a:solidFill>
                <a:srgbClr val="668EF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700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rgbClr val="668EF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인터넷을 사용하여 영상 콘텐츠를 제공하는 서비스를 의미한다 </a:t>
            </a:r>
            <a:r>
              <a:rPr lang="en-US" altLang="ko-KR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</a:t>
            </a:r>
            <a:endParaRPr lang="ko-KR" altLang="en-US" dirty="0">
              <a:solidFill>
                <a:srgbClr val="668EF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E4487F-FD87-473D-8D10-5B8D99F2BBD8}"/>
              </a:ext>
            </a:extLst>
          </p:cNvPr>
          <p:cNvSpPr/>
          <p:nvPr/>
        </p:nvSpPr>
        <p:spPr>
          <a:xfrm>
            <a:off x="203503" y="3619895"/>
            <a:ext cx="11783933" cy="82449"/>
          </a:xfrm>
          <a:prstGeom prst="round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CCB83C0-BFC4-4724-8E16-59C10BCF31E1}"/>
              </a:ext>
            </a:extLst>
          </p:cNvPr>
          <p:cNvSpPr/>
          <p:nvPr/>
        </p:nvSpPr>
        <p:spPr>
          <a:xfrm>
            <a:off x="3600303" y="5051296"/>
            <a:ext cx="4756502" cy="714147"/>
          </a:xfrm>
          <a:prstGeom prst="roundRect">
            <a:avLst/>
          </a:prstGeom>
          <a:solidFill>
            <a:srgbClr val="668EFD"/>
          </a:solidFill>
          <a:ln w="13652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 descr="wavve - 웨이브 - Home | Facebook">
            <a:extLst>
              <a:ext uri="{FF2B5EF4-FFF2-40B4-BE49-F238E27FC236}">
                <a16:creationId xmlns:a16="http://schemas.microsoft.com/office/drawing/2014/main" id="{69C10A83-E3E9-4D60-9B21-5808A0D5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80" y="5190871"/>
            <a:ext cx="420029" cy="4367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C34CF7-D807-44AE-934C-ECA20303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894" y="5187452"/>
            <a:ext cx="442052" cy="456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Picture 2" descr="TVING｜검색">
            <a:extLst>
              <a:ext uri="{FF2B5EF4-FFF2-40B4-BE49-F238E27FC236}">
                <a16:creationId xmlns:a16="http://schemas.microsoft.com/office/drawing/2014/main" id="{DC505AE2-0084-440C-B3C7-E6B1B82E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05" y="5160189"/>
            <a:ext cx="479636" cy="498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5B8B9CF-769E-4BA1-B1FF-8279966DB02C}"/>
              </a:ext>
            </a:extLst>
          </p:cNvPr>
          <p:cNvSpPr/>
          <p:nvPr/>
        </p:nvSpPr>
        <p:spPr>
          <a:xfrm>
            <a:off x="5640231" y="5160189"/>
            <a:ext cx="443589" cy="48358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E94C7A3-8AF5-4767-8429-2D083692D092}"/>
              </a:ext>
            </a:extLst>
          </p:cNvPr>
          <p:cNvSpPr/>
          <p:nvPr/>
        </p:nvSpPr>
        <p:spPr>
          <a:xfrm>
            <a:off x="7424025" y="5152114"/>
            <a:ext cx="479636" cy="50680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629D74-C3F5-4AA4-A6FB-285B1CC85939}"/>
              </a:ext>
            </a:extLst>
          </p:cNvPr>
          <p:cNvCxnSpPr>
            <a:cxnSpLocks/>
          </p:cNvCxnSpPr>
          <p:nvPr/>
        </p:nvCxnSpPr>
        <p:spPr>
          <a:xfrm flipV="1">
            <a:off x="0" y="929767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BB3A1D-326E-43F0-A8A4-6EEF56DA5F98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3419785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383584-DA4F-47E7-BD94-E7CF17B905D0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68EFD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서비스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56EDDAB-2594-4201-BB27-4B71FA53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04"/>
            <a:ext cx="12192000" cy="61081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2B2120-A91E-42AA-9C5C-7656DB444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42" y="722050"/>
            <a:ext cx="5539257" cy="5413899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BD24A477-1F4B-4DCA-84B5-086BA872D4A2}"/>
              </a:ext>
            </a:extLst>
          </p:cNvPr>
          <p:cNvGrpSpPr/>
          <p:nvPr/>
        </p:nvGrpSpPr>
        <p:grpSpPr>
          <a:xfrm>
            <a:off x="3636605" y="5781392"/>
            <a:ext cx="2383196" cy="259378"/>
            <a:chOff x="3976903" y="8848520"/>
            <a:chExt cx="2214599" cy="26243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6F3337C-AE92-4034-B71F-1209E3565696}"/>
                </a:ext>
              </a:extLst>
            </p:cNvPr>
            <p:cNvSpPr/>
            <p:nvPr/>
          </p:nvSpPr>
          <p:spPr>
            <a:xfrm>
              <a:off x="3976903" y="8848520"/>
              <a:ext cx="594836" cy="26004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C7FDDF0-DC57-44E0-8489-A4483BD88ECC}"/>
                </a:ext>
              </a:extLst>
            </p:cNvPr>
            <p:cNvSpPr/>
            <p:nvPr/>
          </p:nvSpPr>
          <p:spPr>
            <a:xfrm>
              <a:off x="5339260" y="8848520"/>
              <a:ext cx="852242" cy="2624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AC819A-BB3A-47C3-A293-2BA5938EFEE4}"/>
              </a:ext>
            </a:extLst>
          </p:cNvPr>
          <p:cNvGrpSpPr/>
          <p:nvPr/>
        </p:nvGrpSpPr>
        <p:grpSpPr>
          <a:xfrm>
            <a:off x="2071026" y="1016926"/>
            <a:ext cx="8132757" cy="5942821"/>
            <a:chOff x="2071026" y="1016926"/>
            <a:chExt cx="8132757" cy="5942821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6F574E9-7B76-4BA5-8688-1AAAD0B6121C}"/>
                </a:ext>
              </a:extLst>
            </p:cNvPr>
            <p:cNvGrpSpPr/>
            <p:nvPr/>
          </p:nvGrpSpPr>
          <p:grpSpPr>
            <a:xfrm>
              <a:off x="6538412" y="1016926"/>
              <a:ext cx="3665371" cy="5841074"/>
              <a:chOff x="5560044" y="1032175"/>
              <a:chExt cx="3665371" cy="5841074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1F7D7EC9-49EC-49BC-A47E-C9D459277AD7}"/>
                  </a:ext>
                </a:extLst>
              </p:cNvPr>
              <p:cNvSpPr/>
              <p:nvPr/>
            </p:nvSpPr>
            <p:spPr>
              <a:xfrm>
                <a:off x="5850039" y="1262090"/>
                <a:ext cx="2992135" cy="5255681"/>
              </a:xfrm>
              <a:prstGeom prst="roundRect">
                <a:avLst>
                  <a:gd name="adj" fmla="val 1003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50FE9C2-A73D-4C77-96CE-25FBD090BB23}"/>
                  </a:ext>
                </a:extLst>
              </p:cNvPr>
              <p:cNvGrpSpPr/>
              <p:nvPr/>
            </p:nvGrpSpPr>
            <p:grpSpPr>
              <a:xfrm>
                <a:off x="5850039" y="1238024"/>
                <a:ext cx="2992135" cy="5255681"/>
                <a:chOff x="6764196" y="1055954"/>
                <a:chExt cx="2992135" cy="5255681"/>
              </a:xfrm>
            </p:grpSpPr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7A65B0BC-4F03-4123-BE2F-14B35B40ED9D}"/>
                    </a:ext>
                  </a:extLst>
                </p:cNvPr>
                <p:cNvSpPr/>
                <p:nvPr/>
              </p:nvSpPr>
              <p:spPr>
                <a:xfrm>
                  <a:off x="6764196" y="1055954"/>
                  <a:ext cx="2992135" cy="5255681"/>
                </a:xfrm>
                <a:prstGeom prst="roundRect">
                  <a:avLst>
                    <a:gd name="adj" fmla="val 10032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351BE8D-31BA-4832-B412-80D7184E7D8A}"/>
                    </a:ext>
                  </a:extLst>
                </p:cNvPr>
                <p:cNvGrpSpPr/>
                <p:nvPr/>
              </p:nvGrpSpPr>
              <p:grpSpPr>
                <a:xfrm>
                  <a:off x="7106274" y="3004836"/>
                  <a:ext cx="2357696" cy="1357918"/>
                  <a:chOff x="1844842" y="2432807"/>
                  <a:chExt cx="2239861" cy="1495429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4FD66B12-CF1E-48A9-AC71-85F31B9BE621}"/>
                      </a:ext>
                    </a:extLst>
                  </p:cNvPr>
                  <p:cNvSpPr/>
                  <p:nvPr/>
                </p:nvSpPr>
                <p:spPr>
                  <a:xfrm>
                    <a:off x="1844842" y="2432807"/>
                    <a:ext cx="2239861" cy="1495429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ko-KR" altLang="en-US" sz="1400" dirty="0">
                      <a:solidFill>
                        <a:sysClr val="windowText" lastClr="000000"/>
                      </a:solidFill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</a:endParaRPr>
                  </a:p>
                </p:txBody>
              </p: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6E54A352-0762-4B72-9F3C-F8D4D6EE962F}"/>
                      </a:ext>
                    </a:extLst>
                  </p:cNvPr>
                  <p:cNvGrpSpPr/>
                  <p:nvPr/>
                </p:nvGrpSpPr>
                <p:grpSpPr>
                  <a:xfrm>
                    <a:off x="2039542" y="2790966"/>
                    <a:ext cx="1858698" cy="970395"/>
                    <a:chOff x="1795999" y="2589790"/>
                    <a:chExt cx="2032106" cy="800221"/>
                  </a:xfrm>
                </p:grpSpPr>
                <p:pic>
                  <p:nvPicPr>
                    <p:cNvPr id="87" name="그림 86">
                      <a:extLst>
                        <a:ext uri="{FF2B5EF4-FFF2-40B4-BE49-F238E27FC236}">
                          <a16:creationId xmlns:a16="http://schemas.microsoft.com/office/drawing/2014/main" id="{844AFA56-D7F4-4B68-9DB5-A64853649E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95999" y="2589790"/>
                      <a:ext cx="560329" cy="80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그림 87">
                      <a:extLst>
                        <a:ext uri="{FF2B5EF4-FFF2-40B4-BE49-F238E27FC236}">
                          <a16:creationId xmlns:a16="http://schemas.microsoft.com/office/drawing/2014/main" id="{906784D4-1EC1-4388-9458-7356EB895D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33139" y="2589790"/>
                      <a:ext cx="533481" cy="8002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그림 88">
                      <a:extLst>
                        <a:ext uri="{FF2B5EF4-FFF2-40B4-BE49-F238E27FC236}">
                          <a16:creationId xmlns:a16="http://schemas.microsoft.com/office/drawing/2014/main" id="{743882AF-1F7E-4466-B2F9-314CA0D59A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66547" y="2589790"/>
                      <a:ext cx="561558" cy="80022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57CE6FA-C6E2-4026-B774-9D06D6028696}"/>
                      </a:ext>
                    </a:extLst>
                  </p:cNvPr>
                  <p:cNvSpPr txBox="1"/>
                  <p:nvPr/>
                </p:nvSpPr>
                <p:spPr>
                  <a:xfrm>
                    <a:off x="1993940" y="2529356"/>
                    <a:ext cx="190430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ysClr val="windowText" lastClr="000000"/>
                        </a:solidFill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rPr>
                      <a:t>추천 컨텐츠 </a:t>
                    </a:r>
                  </a:p>
                </p:txBody>
              </p:sp>
            </p:grp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3799CDFD-327B-4B5F-ACAE-32258D13D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0178" y="1542064"/>
                  <a:ext cx="1506088" cy="1204757"/>
                </a:xfrm>
                <a:prstGeom prst="rect">
                  <a:avLst/>
                </a:prstGeom>
              </p:spPr>
            </p:pic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9513DAB0-D241-4F48-A2C4-3AFD40B3BD6E}"/>
                    </a:ext>
                  </a:extLst>
                </p:cNvPr>
                <p:cNvGrpSpPr/>
                <p:nvPr/>
              </p:nvGrpSpPr>
              <p:grpSpPr>
                <a:xfrm>
                  <a:off x="7106274" y="4664391"/>
                  <a:ext cx="2357696" cy="827091"/>
                  <a:chOff x="8874824" y="4643121"/>
                  <a:chExt cx="2239861" cy="910847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E430EB2-1BDE-4D78-8B21-B6BDD6853196}"/>
                      </a:ext>
                    </a:extLst>
                  </p:cNvPr>
                  <p:cNvSpPr/>
                  <p:nvPr/>
                </p:nvSpPr>
                <p:spPr>
                  <a:xfrm>
                    <a:off x="8874824" y="4643121"/>
                    <a:ext cx="2198507" cy="910847"/>
                  </a:xfrm>
                  <a:prstGeom prst="rect">
                    <a:avLst/>
                  </a:prstGeom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</a:endParaRP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B0C0055-6EEE-4CDA-ACFA-9028E99033C9}"/>
                      </a:ext>
                    </a:extLst>
                  </p:cNvPr>
                  <p:cNvSpPr txBox="1"/>
                  <p:nvPr/>
                </p:nvSpPr>
                <p:spPr>
                  <a:xfrm>
                    <a:off x="8916178" y="4694685"/>
                    <a:ext cx="219850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rPr>
                      <a:t>결과를 친구와 공유하세요</a:t>
                    </a:r>
                    <a:r>
                      <a:rPr lang="en-US" altLang="ko-KR" sz="11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rPr>
                      <a:t>~!</a:t>
                    </a:r>
                    <a:endParaRPr lang="ko-KR" altLang="en-US" sz="1100" dirty="0"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</a:endParaRPr>
                  </a:p>
                </p:txBody>
              </p:sp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704131E-1FD5-4B45-8DD1-8C95095AEF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35840" y="4945941"/>
                    <a:ext cx="550879" cy="550879"/>
                  </a:xfrm>
                  <a:prstGeom prst="rect">
                    <a:avLst/>
                  </a:prstGeom>
                </p:spPr>
              </p:pic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6EA41374-AD31-4D57-8A04-D785510EF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78212" y="4945940"/>
                    <a:ext cx="622291" cy="550879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>
                    <a:extLst>
                      <a:ext uri="{FF2B5EF4-FFF2-40B4-BE49-F238E27FC236}">
                        <a16:creationId xmlns:a16="http://schemas.microsoft.com/office/drawing/2014/main" id="{908913FF-0D79-48FA-8900-23BFAF212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18" t="4193" r="5318" b="4194"/>
                  <a:stretch>
                    <a:fillRect/>
                  </a:stretch>
                </p:blipFill>
                <p:spPr>
                  <a:xfrm>
                    <a:off x="9717740" y="4960938"/>
                    <a:ext cx="537360" cy="550879"/>
                  </a:xfrm>
                  <a:custGeom>
                    <a:avLst/>
                    <a:gdLst>
                      <a:gd name="connsiteX0" fmla="*/ 136051 w 816292"/>
                      <a:gd name="connsiteY0" fmla="*/ 0 h 836829"/>
                      <a:gd name="connsiteX1" fmla="*/ 680241 w 816292"/>
                      <a:gd name="connsiteY1" fmla="*/ 0 h 836829"/>
                      <a:gd name="connsiteX2" fmla="*/ 816292 w 816292"/>
                      <a:gd name="connsiteY2" fmla="*/ 136051 h 836829"/>
                      <a:gd name="connsiteX3" fmla="*/ 816292 w 816292"/>
                      <a:gd name="connsiteY3" fmla="*/ 700778 h 836829"/>
                      <a:gd name="connsiteX4" fmla="*/ 680241 w 816292"/>
                      <a:gd name="connsiteY4" fmla="*/ 836829 h 836829"/>
                      <a:gd name="connsiteX5" fmla="*/ 136051 w 816292"/>
                      <a:gd name="connsiteY5" fmla="*/ 836829 h 836829"/>
                      <a:gd name="connsiteX6" fmla="*/ 0 w 816292"/>
                      <a:gd name="connsiteY6" fmla="*/ 700778 h 836829"/>
                      <a:gd name="connsiteX7" fmla="*/ 0 w 816292"/>
                      <a:gd name="connsiteY7" fmla="*/ 136051 h 836829"/>
                      <a:gd name="connsiteX8" fmla="*/ 136051 w 816292"/>
                      <a:gd name="connsiteY8" fmla="*/ 0 h 836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6292" h="836829">
                        <a:moveTo>
                          <a:pt x="136051" y="0"/>
                        </a:moveTo>
                        <a:lnTo>
                          <a:pt x="680241" y="0"/>
                        </a:lnTo>
                        <a:cubicBezTo>
                          <a:pt x="755380" y="0"/>
                          <a:pt x="816292" y="60912"/>
                          <a:pt x="816292" y="136051"/>
                        </a:cubicBezTo>
                        <a:lnTo>
                          <a:pt x="816292" y="700778"/>
                        </a:lnTo>
                        <a:cubicBezTo>
                          <a:pt x="816292" y="775917"/>
                          <a:pt x="755380" y="836829"/>
                          <a:pt x="680241" y="836829"/>
                        </a:cubicBezTo>
                        <a:lnTo>
                          <a:pt x="136051" y="836829"/>
                        </a:lnTo>
                        <a:cubicBezTo>
                          <a:pt x="60912" y="836829"/>
                          <a:pt x="0" y="775917"/>
                          <a:pt x="0" y="700778"/>
                        </a:cubicBezTo>
                        <a:lnTo>
                          <a:pt x="0" y="136051"/>
                        </a:lnTo>
                        <a:cubicBezTo>
                          <a:pt x="0" y="60912"/>
                          <a:pt x="60912" y="0"/>
                          <a:pt x="136051" y="0"/>
                        </a:cubicBezTo>
                        <a:close/>
                      </a:path>
                    </a:pathLst>
                  </a:custGeom>
                </p:spPr>
              </p:pic>
            </p:grpSp>
          </p:grp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5F7CF75-F83A-46B2-8215-590F796F2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044" y="1032175"/>
                <a:ext cx="3665371" cy="5841074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4C7F9D5-B8B9-4728-BE39-839D52866740}"/>
                </a:ext>
              </a:extLst>
            </p:cNvPr>
            <p:cNvGrpSpPr/>
            <p:nvPr/>
          </p:nvGrpSpPr>
          <p:grpSpPr>
            <a:xfrm>
              <a:off x="2071026" y="1054247"/>
              <a:ext cx="3459416" cy="5905500"/>
              <a:chOff x="6431302" y="1045620"/>
              <a:chExt cx="3459416" cy="5905500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841F3830-8897-450E-BC76-C3BED9992C7A}"/>
                  </a:ext>
                </a:extLst>
              </p:cNvPr>
              <p:cNvSpPr/>
              <p:nvPr/>
            </p:nvSpPr>
            <p:spPr>
              <a:xfrm>
                <a:off x="6703309" y="1248425"/>
                <a:ext cx="2824008" cy="5313649"/>
              </a:xfrm>
              <a:prstGeom prst="roundRect">
                <a:avLst>
                  <a:gd name="adj" fmla="val 1003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F4BAF848-FE62-4D0A-BD8B-38135E081DCC}"/>
                  </a:ext>
                </a:extLst>
              </p:cNvPr>
              <p:cNvGrpSpPr/>
              <p:nvPr/>
            </p:nvGrpSpPr>
            <p:grpSpPr>
              <a:xfrm>
                <a:off x="6695564" y="1248425"/>
                <a:ext cx="2951788" cy="5313650"/>
                <a:chOff x="5015883" y="1311769"/>
                <a:chExt cx="2951788" cy="5313650"/>
              </a:xfrm>
            </p:grpSpPr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603D56C3-DC60-4534-91B2-79512683BE35}"/>
                    </a:ext>
                  </a:extLst>
                </p:cNvPr>
                <p:cNvSpPr/>
                <p:nvPr/>
              </p:nvSpPr>
              <p:spPr>
                <a:xfrm>
                  <a:off x="5015883" y="1311769"/>
                  <a:ext cx="2824008" cy="5313650"/>
                </a:xfrm>
                <a:prstGeom prst="roundRect">
                  <a:avLst>
                    <a:gd name="adj" fmla="val 10032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61CC0DB2-A4A9-41B2-BA6E-13F7F42A2B07}"/>
                    </a:ext>
                  </a:extLst>
                </p:cNvPr>
                <p:cNvGrpSpPr/>
                <p:nvPr/>
              </p:nvGrpSpPr>
              <p:grpSpPr>
                <a:xfrm>
                  <a:off x="5233202" y="1647693"/>
                  <a:ext cx="2734469" cy="4824249"/>
                  <a:chOff x="5002376" y="1864734"/>
                  <a:chExt cx="2734469" cy="4824249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62FD117-E0E2-4827-B748-14D8E6A8E97E}"/>
                      </a:ext>
                    </a:extLst>
                  </p:cNvPr>
                  <p:cNvSpPr txBox="1"/>
                  <p:nvPr/>
                </p:nvSpPr>
                <p:spPr>
                  <a:xfrm>
                    <a:off x="5145258" y="4071661"/>
                    <a:ext cx="2322969" cy="17236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가격에 민감하고 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 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컨텐츠를 사랑하는 당신에게 웨이브를 추천합니다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!</a:t>
                    </a: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  <a:cs typeface="+mn-cs"/>
                    </a:endParaRP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통신사 제휴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, 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취향분석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, 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지상파 실시간 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VOD 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및 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K-Original 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컨텐츠까지 다 누리고 싶어하는 당신은 욕심쟁이 </a:t>
                    </a:r>
                    <a:r>
                      <a:rPr kumimoji="0" lang="ko-KR" altLang="en-US" sz="1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우후훗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~ </a:t>
                    </a: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  <a:cs typeface="+mn-cs"/>
                    </a:endParaRP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웨이브를 어서 </a:t>
                    </a:r>
                    <a:r>
                      <a:rPr kumimoji="0" lang="ko-KR" altLang="en-US" sz="1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츄라이</a:t>
                    </a:r>
                    <a:r>
                      <a: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 </a:t>
                    </a:r>
                    <a:r>
                      <a:rPr kumimoji="0" lang="ko-KR" altLang="en-US" sz="1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츄라이</a:t>
                    </a:r>
                    <a:r>
                      <a: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~</a:t>
                    </a: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ko-KR" sz="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  <a:cs typeface="+mn-cs"/>
                    </a:endParaRP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아이콘을 누르시면 해당 페이지로 이동합니다</a:t>
                    </a: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.</a:t>
                    </a: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B28226C3-8BB8-45E5-89E2-B2D5D2A66076}"/>
                      </a:ext>
                    </a:extLst>
                  </p:cNvPr>
                  <p:cNvCxnSpPr/>
                  <p:nvPr/>
                </p:nvCxnSpPr>
                <p:spPr>
                  <a:xfrm>
                    <a:off x="5036953" y="3982242"/>
                    <a:ext cx="2427101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693B69D-1709-4CC1-AC81-F904D27C1DB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986" y="3219400"/>
                    <a:ext cx="2376859" cy="8925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피에 </a:t>
                    </a:r>
                    <a:r>
                      <a: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K</a:t>
                    </a:r>
                    <a:r>
                      <a: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가 흐르는 당신은</a:t>
                    </a:r>
                    <a:r>
                      <a: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,</a:t>
                    </a:r>
                  </a:p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“</a:t>
                    </a:r>
                    <a:r>
                      <a:rPr kumimoji="0" lang="ko-KR" alt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웨이브</a:t>
                    </a:r>
                    <a:r>
                      <a: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  <a:cs typeface="+mn-cs"/>
                      </a:rPr>
                      <a:t>”</a:t>
                    </a:r>
                    <a:endParaRPr kumimoji="0" lang="ko-KR" alt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배달의민족 을지로체 TTF" panose="020B0600000101010101" pitchFamily="50" charset="-127"/>
                      <a:ea typeface="배달의민족 을지로체 TTF" panose="020B060000010101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9331409B-9B70-4224-9C58-76BF24F6D14E}"/>
                      </a:ext>
                    </a:extLst>
                  </p:cNvPr>
                  <p:cNvGrpSpPr/>
                  <p:nvPr/>
                </p:nvGrpSpPr>
                <p:grpSpPr>
                  <a:xfrm>
                    <a:off x="5501869" y="1864734"/>
                    <a:ext cx="1570508" cy="1391492"/>
                    <a:chOff x="8610403" y="823247"/>
                    <a:chExt cx="1580843" cy="1515685"/>
                  </a:xfrm>
                </p:grpSpPr>
                <p:sp>
                  <p:nvSpPr>
                    <p:cNvPr id="107" name="사각형: 둥근 모서리 106">
                      <a:extLst>
                        <a:ext uri="{FF2B5EF4-FFF2-40B4-BE49-F238E27FC236}">
                          <a16:creationId xmlns:a16="http://schemas.microsoft.com/office/drawing/2014/main" id="{48FC3CDD-6FD5-485B-AC03-4155C4228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0403" y="892374"/>
                      <a:ext cx="1515686" cy="142176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108" name="그림 107">
                      <a:extLst>
                        <a:ext uri="{FF2B5EF4-FFF2-40B4-BE49-F238E27FC236}">
                          <a16:creationId xmlns:a16="http://schemas.microsoft.com/office/drawing/2014/main" id="{F9F8819B-C32F-4E9E-A3B2-70225092BC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75561" y="823247"/>
                      <a:ext cx="1515685" cy="1515685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1C94867E-688D-4B66-817F-325645B1DE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02376" y="5711064"/>
                    <a:ext cx="2404861" cy="38609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78B5FCF5-3848-4B11-8600-85F19A695C37}"/>
                      </a:ext>
                    </a:extLst>
                  </p:cNvPr>
                  <p:cNvGrpSpPr/>
                  <p:nvPr/>
                </p:nvGrpSpPr>
                <p:grpSpPr>
                  <a:xfrm>
                    <a:off x="5576263" y="5852591"/>
                    <a:ext cx="1438424" cy="836392"/>
                    <a:chOff x="8685288" y="5167028"/>
                    <a:chExt cx="1447890" cy="911042"/>
                  </a:xfrm>
                </p:grpSpPr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A2EFBC5F-F1E1-4296-8F73-051BE77415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5288" y="5167028"/>
                      <a:ext cx="1447890" cy="911042"/>
                      <a:chOff x="8608519" y="5164838"/>
                      <a:chExt cx="1447890" cy="911042"/>
                    </a:xfrm>
                  </p:grpSpPr>
                  <p:sp>
                    <p:nvSpPr>
                      <p:cNvPr id="105" name="직사각형 104">
                        <a:extLst>
                          <a:ext uri="{FF2B5EF4-FFF2-40B4-BE49-F238E27FC236}">
                            <a16:creationId xmlns:a16="http://schemas.microsoft.com/office/drawing/2014/main" id="{81744CBC-5B50-468F-BF99-30B3B19E6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519" y="5168337"/>
                        <a:ext cx="1425209" cy="907543"/>
                      </a:xfrm>
                      <a:prstGeom prst="rect">
                        <a:avLst/>
                      </a:prstGeom>
                      <a:ln w="28575"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F39D65C6-088B-4632-B8C0-BA605A19C2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31200" y="5164838"/>
                        <a:ext cx="142520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배달의민족 을지로체 TTF" panose="020B0600000101010101" pitchFamily="50" charset="-127"/>
                            <a:ea typeface="배달의민족 을지로체 TTF" panose="020B0600000101010101" pitchFamily="50" charset="-127"/>
                            <a:cs typeface="+mn-cs"/>
                          </a:rPr>
                          <a:t>이 플랫폼은 어떠세요</a:t>
                        </a:r>
                        <a:r>
                          <a:rPr kumimoji="0" lang="en-US" altLang="ko-KR" sz="11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배달의민족 을지로체 TTF" panose="020B0600000101010101" pitchFamily="50" charset="-127"/>
                            <a:ea typeface="배달의민족 을지로체 TTF" panose="020B0600000101010101" pitchFamily="50" charset="-127"/>
                            <a:cs typeface="+mn-cs"/>
                          </a:rPr>
                          <a:t>?</a:t>
                        </a:r>
                        <a:endPara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103" name="그림 102">
                      <a:extLst>
                        <a:ext uri="{FF2B5EF4-FFF2-40B4-BE49-F238E27FC236}">
                          <a16:creationId xmlns:a16="http://schemas.microsoft.com/office/drawing/2014/main" id="{104C5D54-7C1F-426D-8BF4-375C7D4323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53" t="4936" r="3053" b="4936"/>
                    <a:stretch>
                      <a:fillRect/>
                    </a:stretch>
                  </p:blipFill>
                  <p:spPr>
                    <a:xfrm>
                      <a:off x="8825597" y="5435492"/>
                      <a:ext cx="564915" cy="502730"/>
                    </a:xfrm>
                    <a:custGeom>
                      <a:avLst/>
                      <a:gdLst>
                        <a:gd name="connsiteX0" fmla="*/ 165726 w 1132514"/>
                        <a:gd name="connsiteY0" fmla="*/ 0 h 994337"/>
                        <a:gd name="connsiteX1" fmla="*/ 966788 w 1132514"/>
                        <a:gd name="connsiteY1" fmla="*/ 0 h 994337"/>
                        <a:gd name="connsiteX2" fmla="*/ 1132514 w 1132514"/>
                        <a:gd name="connsiteY2" fmla="*/ 165726 h 994337"/>
                        <a:gd name="connsiteX3" fmla="*/ 1132514 w 1132514"/>
                        <a:gd name="connsiteY3" fmla="*/ 828611 h 994337"/>
                        <a:gd name="connsiteX4" fmla="*/ 966788 w 1132514"/>
                        <a:gd name="connsiteY4" fmla="*/ 994337 h 994337"/>
                        <a:gd name="connsiteX5" fmla="*/ 165726 w 1132514"/>
                        <a:gd name="connsiteY5" fmla="*/ 994337 h 994337"/>
                        <a:gd name="connsiteX6" fmla="*/ 0 w 1132514"/>
                        <a:gd name="connsiteY6" fmla="*/ 828611 h 994337"/>
                        <a:gd name="connsiteX7" fmla="*/ 0 w 1132514"/>
                        <a:gd name="connsiteY7" fmla="*/ 165726 h 994337"/>
                        <a:gd name="connsiteX8" fmla="*/ 165726 w 1132514"/>
                        <a:gd name="connsiteY8" fmla="*/ 0 h 994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32514" h="994337">
                          <a:moveTo>
                            <a:pt x="165726" y="0"/>
                          </a:moveTo>
                          <a:lnTo>
                            <a:pt x="966788" y="0"/>
                          </a:lnTo>
                          <a:cubicBezTo>
                            <a:pt x="1058316" y="0"/>
                            <a:pt x="1132514" y="74198"/>
                            <a:pt x="1132514" y="165726"/>
                          </a:cubicBezTo>
                          <a:lnTo>
                            <a:pt x="1132514" y="828611"/>
                          </a:lnTo>
                          <a:cubicBezTo>
                            <a:pt x="1132514" y="920139"/>
                            <a:pt x="1058316" y="994337"/>
                            <a:pt x="966788" y="994337"/>
                          </a:cubicBezTo>
                          <a:lnTo>
                            <a:pt x="165726" y="994337"/>
                          </a:lnTo>
                          <a:cubicBezTo>
                            <a:pt x="74198" y="994337"/>
                            <a:pt x="0" y="920139"/>
                            <a:pt x="0" y="828611"/>
                          </a:cubicBezTo>
                          <a:lnTo>
                            <a:pt x="0" y="165726"/>
                          </a:lnTo>
                          <a:cubicBezTo>
                            <a:pt x="0" y="74198"/>
                            <a:pt x="74198" y="0"/>
                            <a:pt x="165726" y="0"/>
                          </a:cubicBezTo>
                          <a:close/>
                        </a:path>
                      </a:pathLst>
                    </a:custGeom>
                  </p:spPr>
                </p:pic>
                <p:pic>
                  <p:nvPicPr>
                    <p:cNvPr id="104" name="그림 103">
                      <a:extLst>
                        <a:ext uri="{FF2B5EF4-FFF2-40B4-BE49-F238E27FC236}">
                          <a16:creationId xmlns:a16="http://schemas.microsoft.com/office/drawing/2014/main" id="{43DC7652-D387-40E6-BE0E-B32C3FB4EF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65" t="6428" r="2765" b="6428"/>
                    <a:stretch>
                      <a:fillRect/>
                    </a:stretch>
                  </p:blipFill>
                  <p:spPr>
                    <a:xfrm>
                      <a:off x="9476019" y="5435325"/>
                      <a:ext cx="537679" cy="502732"/>
                    </a:xfrm>
                    <a:custGeom>
                      <a:avLst/>
                      <a:gdLst>
                        <a:gd name="connsiteX0" fmla="*/ 241546 w 1571061"/>
                        <a:gd name="connsiteY0" fmla="*/ 0 h 1449247"/>
                        <a:gd name="connsiteX1" fmla="*/ 1329515 w 1571061"/>
                        <a:gd name="connsiteY1" fmla="*/ 0 h 1449247"/>
                        <a:gd name="connsiteX2" fmla="*/ 1571061 w 1571061"/>
                        <a:gd name="connsiteY2" fmla="*/ 241546 h 1449247"/>
                        <a:gd name="connsiteX3" fmla="*/ 1571061 w 1571061"/>
                        <a:gd name="connsiteY3" fmla="*/ 1207701 h 1449247"/>
                        <a:gd name="connsiteX4" fmla="*/ 1329515 w 1571061"/>
                        <a:gd name="connsiteY4" fmla="*/ 1449247 h 1449247"/>
                        <a:gd name="connsiteX5" fmla="*/ 241546 w 1571061"/>
                        <a:gd name="connsiteY5" fmla="*/ 1449247 h 1449247"/>
                        <a:gd name="connsiteX6" fmla="*/ 0 w 1571061"/>
                        <a:gd name="connsiteY6" fmla="*/ 1207701 h 1449247"/>
                        <a:gd name="connsiteX7" fmla="*/ 0 w 1571061"/>
                        <a:gd name="connsiteY7" fmla="*/ 241546 h 1449247"/>
                        <a:gd name="connsiteX8" fmla="*/ 241546 w 1571061"/>
                        <a:gd name="connsiteY8" fmla="*/ 0 h 1449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71061" h="1449247">
                          <a:moveTo>
                            <a:pt x="241546" y="0"/>
                          </a:moveTo>
                          <a:lnTo>
                            <a:pt x="1329515" y="0"/>
                          </a:lnTo>
                          <a:cubicBezTo>
                            <a:pt x="1462917" y="0"/>
                            <a:pt x="1571061" y="108144"/>
                            <a:pt x="1571061" y="241546"/>
                          </a:cubicBezTo>
                          <a:lnTo>
                            <a:pt x="1571061" y="1207701"/>
                          </a:lnTo>
                          <a:cubicBezTo>
                            <a:pt x="1571061" y="1341103"/>
                            <a:pt x="1462917" y="1449247"/>
                            <a:pt x="1329515" y="1449247"/>
                          </a:cubicBezTo>
                          <a:lnTo>
                            <a:pt x="241546" y="1449247"/>
                          </a:lnTo>
                          <a:cubicBezTo>
                            <a:pt x="108144" y="1449247"/>
                            <a:pt x="0" y="1341103"/>
                            <a:pt x="0" y="1207701"/>
                          </a:cubicBezTo>
                          <a:lnTo>
                            <a:pt x="0" y="241546"/>
                          </a:lnTo>
                          <a:cubicBezTo>
                            <a:pt x="0" y="108144"/>
                            <a:pt x="108144" y="0"/>
                            <a:pt x="241546" y="0"/>
                          </a:cubicBezTo>
                          <a:close/>
                        </a:path>
                      </a:pathLst>
                    </a:custGeom>
                  </p:spPr>
                </p:pic>
              </p:grp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22439307-658E-4514-9627-778F7C0F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1302" y="1045620"/>
                <a:ext cx="3459416" cy="5905500"/>
              </a:xfrm>
              <a:prstGeom prst="rect">
                <a:avLst/>
              </a:prstGeom>
            </p:spPr>
          </p:pic>
        </p:grpSp>
      </p:grpSp>
      <p:pic>
        <p:nvPicPr>
          <p:cNvPr id="109" name="그래픽 108" descr="오른쪽을 가리키는 검지">
            <a:extLst>
              <a:ext uri="{FF2B5EF4-FFF2-40B4-BE49-F238E27FC236}">
                <a16:creationId xmlns:a16="http://schemas.microsoft.com/office/drawing/2014/main" id="{D688FFAA-753F-438B-BDF6-639A665779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4420220">
            <a:off x="3939684" y="2600386"/>
            <a:ext cx="934367" cy="934367"/>
          </a:xfrm>
          <a:prstGeom prst="rect">
            <a:avLst/>
          </a:prstGeom>
        </p:spPr>
      </p:pic>
      <p:pic>
        <p:nvPicPr>
          <p:cNvPr id="110" name="그래픽 109" descr="오른쪽을 가리키는 검지">
            <a:extLst>
              <a:ext uri="{FF2B5EF4-FFF2-40B4-BE49-F238E27FC236}">
                <a16:creationId xmlns:a16="http://schemas.microsoft.com/office/drawing/2014/main" id="{914F647D-F0DA-48D5-BFC5-FC39B06258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408459">
            <a:off x="2612529" y="5703663"/>
            <a:ext cx="964636" cy="964636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C2863F6-5A78-4F55-A0D5-5FFC225262C4}"/>
              </a:ext>
            </a:extLst>
          </p:cNvPr>
          <p:cNvGrpSpPr/>
          <p:nvPr/>
        </p:nvGrpSpPr>
        <p:grpSpPr>
          <a:xfrm>
            <a:off x="1" y="355477"/>
            <a:ext cx="12191999" cy="6111936"/>
            <a:chOff x="1" y="430698"/>
            <a:chExt cx="12191999" cy="611193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92BF081-5E99-4F8F-82EF-28BFBCECF9DD}"/>
                </a:ext>
              </a:extLst>
            </p:cNvPr>
            <p:cNvSpPr/>
            <p:nvPr/>
          </p:nvSpPr>
          <p:spPr>
            <a:xfrm>
              <a:off x="1" y="430698"/>
              <a:ext cx="12191999" cy="6111936"/>
            </a:xfrm>
            <a:prstGeom prst="rect">
              <a:avLst/>
            </a:prstGeom>
            <a:solidFill>
              <a:schemeClr val="tx2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1259042F-5539-4DFB-8C4D-17F00B1F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114" y="1740061"/>
              <a:ext cx="5681521" cy="3758611"/>
            </a:xfrm>
            <a:prstGeom prst="rect">
              <a:avLst/>
            </a:prstGeom>
            <a:ln w="63500">
              <a:solidFill>
                <a:schemeClr val="bg1"/>
              </a:solidFill>
            </a:ln>
            <a:effectLst/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8BD7950-2469-4A41-B339-4E8B67689523}"/>
              </a:ext>
            </a:extLst>
          </p:cNvPr>
          <p:cNvGrpSpPr/>
          <p:nvPr/>
        </p:nvGrpSpPr>
        <p:grpSpPr>
          <a:xfrm>
            <a:off x="0" y="384617"/>
            <a:ext cx="12192000" cy="6108191"/>
            <a:chOff x="0" y="374904"/>
            <a:chExt cx="12192000" cy="6108191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0424A116-68DE-4C72-8B9F-1D096C5A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04"/>
              <a:ext cx="12192000" cy="6108191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F674642C-C692-47CA-B06D-94F402454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878" y="1084786"/>
              <a:ext cx="6905619" cy="4420664"/>
            </a:xfrm>
            <a:prstGeom prst="rect">
              <a:avLst/>
            </a:prstGeom>
            <a:ln w="50800">
              <a:solidFill>
                <a:schemeClr val="bg1"/>
              </a:solidFill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2687D1-EB86-40F1-89F3-39780CD87B9F}"/>
              </a:ext>
            </a:extLst>
          </p:cNvPr>
          <p:cNvSpPr txBox="1"/>
          <p:nvPr/>
        </p:nvSpPr>
        <p:spPr>
          <a:xfrm>
            <a:off x="2301530" y="354158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2904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08E37-1866-46B5-957A-EBB5348A6CA9}"/>
              </a:ext>
            </a:extLst>
          </p:cNvPr>
          <p:cNvSpPr txBox="1"/>
          <p:nvPr/>
        </p:nvSpPr>
        <p:spPr>
          <a:xfrm>
            <a:off x="5035491" y="1675472"/>
            <a:ext cx="21210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4CF68ED-4432-454F-B27F-E856E8959590}"/>
              </a:ext>
            </a:extLst>
          </p:cNvPr>
          <p:cNvGrpSpPr/>
          <p:nvPr/>
        </p:nvGrpSpPr>
        <p:grpSpPr>
          <a:xfrm>
            <a:off x="209725" y="3689808"/>
            <a:ext cx="11679650" cy="51480"/>
            <a:chOff x="753725" y="6406246"/>
            <a:chExt cx="16778265" cy="2084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ADBE26E-D3EB-42E8-9650-63C5F2C2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B7BCF3-5001-4992-9CBD-9E487CF9F9E1}"/>
              </a:ext>
            </a:extLst>
          </p:cNvPr>
          <p:cNvSpPr txBox="1"/>
          <p:nvPr/>
        </p:nvSpPr>
        <p:spPr>
          <a:xfrm>
            <a:off x="4921928" y="2789251"/>
            <a:ext cx="212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15C7-997D-43F1-8F1B-EF68B3354FD4}"/>
              </a:ext>
            </a:extLst>
          </p:cNvPr>
          <p:cNvSpPr txBox="1"/>
          <p:nvPr/>
        </p:nvSpPr>
        <p:spPr>
          <a:xfrm>
            <a:off x="4385285" y="4013697"/>
            <a:ext cx="455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어려웠던 점 </a:t>
            </a:r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아쉬운 점</a:t>
            </a:r>
            <a:endParaRPr lang="en-US" altLang="ko-KR" sz="2400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739D6-4839-4110-B20E-BE9588BF0F4D}"/>
              </a:ext>
            </a:extLst>
          </p:cNvPr>
          <p:cNvSpPr txBox="1"/>
          <p:nvPr/>
        </p:nvSpPr>
        <p:spPr>
          <a:xfrm>
            <a:off x="4385285" y="4643795"/>
            <a:ext cx="376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22B95-9A96-488B-884B-1EB32BDF100D}"/>
              </a:ext>
            </a:extLst>
          </p:cNvPr>
          <p:cNvSpPr txBox="1"/>
          <p:nvPr/>
        </p:nvSpPr>
        <p:spPr>
          <a:xfrm>
            <a:off x="4382086" y="5273893"/>
            <a:ext cx="376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팀원 소감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28088-D984-4BF6-B5AE-65FB128FFE70}"/>
              </a:ext>
            </a:extLst>
          </p:cNvPr>
          <p:cNvSpPr txBox="1"/>
          <p:nvPr/>
        </p:nvSpPr>
        <p:spPr>
          <a:xfrm>
            <a:off x="4388398" y="5903991"/>
            <a:ext cx="376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• </a:t>
            </a:r>
            <a:r>
              <a:rPr lang="ko-KR" altLang="en-US" sz="24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483848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594573-6C87-4FAF-92F3-1D7E799D702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7439927" y="1403712"/>
            <a:ext cx="51479" cy="5160601"/>
            <a:chOff x="11465392" y="1886188"/>
            <a:chExt cx="77218" cy="774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633525" y="5718055"/>
              <a:ext cx="7740952" cy="7721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88055A-9889-4D79-AEF5-025556BF9F8E}"/>
              </a:ext>
            </a:extLst>
          </p:cNvPr>
          <p:cNvSpPr txBox="1"/>
          <p:nvPr/>
        </p:nvSpPr>
        <p:spPr>
          <a:xfrm>
            <a:off x="947740" y="2570654"/>
            <a:ext cx="593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7715" indent="-342900" fontAlgn="base">
              <a:buAutoNum type="arabicPeriod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 수집 기간이 최대 일주일로 제한되었으나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304815" fontAlgn="base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정확도를 높이기 위해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 동안 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F1924-F9C3-43B2-906E-F5BA311D02ED}"/>
              </a:ext>
            </a:extLst>
          </p:cNvPr>
          <p:cNvSpPr txBox="1"/>
          <p:nvPr/>
        </p:nvSpPr>
        <p:spPr>
          <a:xfrm>
            <a:off x="947740" y="3753245"/>
            <a:ext cx="658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fontAlgn="base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알고리즘의 세련된 디자인 구현 실패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C584-FC60-41C1-B3B6-C4A727B888EB}"/>
              </a:ext>
            </a:extLst>
          </p:cNvPr>
          <p:cNvSpPr txBox="1"/>
          <p:nvPr/>
        </p:nvSpPr>
        <p:spPr>
          <a:xfrm>
            <a:off x="947740" y="4820225"/>
            <a:ext cx="681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fontAlgn="base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알고리즘 속성 구현 과정의 어려움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BEAA57-7A99-4EE1-AC8E-00706CCE2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44" y="2253361"/>
            <a:ext cx="3398493" cy="3398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46278F-668E-4953-B101-0766824A3D51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4B698-0DBA-432E-A0DC-EA349EA2F6A2}"/>
              </a:ext>
            </a:extLst>
          </p:cNvPr>
          <p:cNvSpPr txBox="1"/>
          <p:nvPr/>
        </p:nvSpPr>
        <p:spPr>
          <a:xfrm>
            <a:off x="2152835" y="363932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어려웠던 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아쉬운 점</a:t>
            </a:r>
          </a:p>
        </p:txBody>
      </p:sp>
    </p:spTree>
    <p:extLst>
      <p:ext uri="{BB962C8B-B14F-4D97-AF65-F5344CB8AC3E}">
        <p14:creationId xmlns:p14="http://schemas.microsoft.com/office/powerpoint/2010/main" val="1372361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594573-6C87-4FAF-92F3-1D7E799D702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7426556" y="1372308"/>
            <a:ext cx="51479" cy="5160601"/>
            <a:chOff x="11465392" y="1886188"/>
            <a:chExt cx="77218" cy="774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633525" y="5718055"/>
              <a:ext cx="7740952" cy="7721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88055A-9889-4D79-AEF5-025556BF9F8E}"/>
              </a:ext>
            </a:extLst>
          </p:cNvPr>
          <p:cNvSpPr txBox="1"/>
          <p:nvPr/>
        </p:nvSpPr>
        <p:spPr>
          <a:xfrm>
            <a:off x="775747" y="2583114"/>
            <a:ext cx="658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15" indent="-228600" fontAlgn="base">
              <a:buAutoNum type="arabicPeriod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주기를 일별로 변화하여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최신의 정보를 제공 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947E6F-6516-4671-9186-160F392F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26" y="2087842"/>
            <a:ext cx="3211701" cy="32117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33CDB-83D8-4744-B51A-337D51FDA485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A5585-4F62-4099-BF4F-09708C32D3A3}"/>
              </a:ext>
            </a:extLst>
          </p:cNvPr>
          <p:cNvSpPr txBox="1"/>
          <p:nvPr/>
        </p:nvSpPr>
        <p:spPr>
          <a:xfrm>
            <a:off x="2152835" y="363932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AFF81-3577-482F-AEFB-6851446BF057}"/>
              </a:ext>
            </a:extLst>
          </p:cNvPr>
          <p:cNvSpPr txBox="1"/>
          <p:nvPr/>
        </p:nvSpPr>
        <p:spPr>
          <a:xfrm>
            <a:off x="784983" y="3662957"/>
            <a:ext cx="658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fontAlgn="base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넷플릭스에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비해 영세한 국내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홍보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71EB4-45AC-4168-A453-B0AA583D56B3}"/>
              </a:ext>
            </a:extLst>
          </p:cNvPr>
          <p:cNvSpPr txBox="1"/>
          <p:nvPr/>
        </p:nvSpPr>
        <p:spPr>
          <a:xfrm>
            <a:off x="784983" y="4742800"/>
            <a:ext cx="658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fontAlgn="base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 향상을 위한 </a:t>
            </a:r>
            <a:r>
              <a:rPr lang="ko-KR" altLang="en-US" sz="1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챗봇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581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594573-6C87-4FAF-92F3-1D7E799D7029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7426556" y="1372308"/>
            <a:ext cx="51479" cy="5160601"/>
            <a:chOff x="11465392" y="1886188"/>
            <a:chExt cx="77218" cy="774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633525" y="5718055"/>
              <a:ext cx="7740952" cy="7721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7AC584-FC60-41C1-B3B6-C4A727B888EB}"/>
              </a:ext>
            </a:extLst>
          </p:cNvPr>
          <p:cNvSpPr txBox="1"/>
          <p:nvPr/>
        </p:nvSpPr>
        <p:spPr>
          <a:xfrm>
            <a:off x="424073" y="2984026"/>
            <a:ext cx="6589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algn="ctr" fontAlgn="base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다수의 사람들이 이용할 수 있도록 </a:t>
            </a:r>
            <a:r>
              <a:rPr lang="ko-KR" altLang="en-US" sz="1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챗봇을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구현하고 싶다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B69AB-E039-45E1-9DAC-6FD89A95FEAA}"/>
              </a:ext>
            </a:extLst>
          </p:cNvPr>
          <p:cNvSpPr txBox="1"/>
          <p:nvPr/>
        </p:nvSpPr>
        <p:spPr>
          <a:xfrm>
            <a:off x="675059" y="5344445"/>
            <a:ext cx="663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 분석가로서의 자질과 기술을 배울 수 있었다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덕분에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산업혁명 시대를 이끌어 나갈 새로운 인재로의 디딤돌이 되었다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9A4F3-6D25-4AA9-BACD-12EE56C65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447" y="2349580"/>
            <a:ext cx="3244355" cy="3244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01E7A1-D0E5-492A-A88D-7F474901754E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8A453-0B8B-4DD1-9771-41D268F57FFF}"/>
              </a:ext>
            </a:extLst>
          </p:cNvPr>
          <p:cNvSpPr txBox="1"/>
          <p:nvPr/>
        </p:nvSpPr>
        <p:spPr>
          <a:xfrm>
            <a:off x="2152835" y="363932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소감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426A81-BEB5-426F-8F8C-D533EACA07CC}"/>
              </a:ext>
            </a:extLst>
          </p:cNvPr>
          <p:cNvSpPr/>
          <p:nvPr/>
        </p:nvSpPr>
        <p:spPr>
          <a:xfrm>
            <a:off x="8076699" y="1679510"/>
            <a:ext cx="2728149" cy="4364466"/>
          </a:xfrm>
          <a:prstGeom prst="rect">
            <a:avLst/>
          </a:prstGeom>
          <a:solidFill>
            <a:schemeClr val="bg1"/>
          </a:solidFill>
          <a:ln w="285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98E212-F4D8-410D-B311-49A567B32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45" y="1749605"/>
            <a:ext cx="2554540" cy="4184913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7A7D3D4-A142-4A66-BC80-90CDFF7444F8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523452" y="1518029"/>
            <a:ext cx="662114" cy="4271215"/>
          </a:xfrm>
          <a:prstGeom prst="bentConnector2">
            <a:avLst/>
          </a:prstGeom>
          <a:ln w="19050">
            <a:solidFill>
              <a:srgbClr val="668E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CE93B6-4E16-4547-8F66-52A078B3E29F}"/>
              </a:ext>
            </a:extLst>
          </p:cNvPr>
          <p:cNvSpPr txBox="1"/>
          <p:nvPr/>
        </p:nvSpPr>
        <p:spPr>
          <a:xfrm>
            <a:off x="405096" y="1790734"/>
            <a:ext cx="658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algn="ctr" fontAlgn="base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많은 사람들이 고민하는 문제에 대해서 해결방안을 제시하는 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04815" algn="ctr" fontAlgn="base"/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서비스를 제공할 수 있어 보람을 느꼈다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90D49-9B72-43AE-B027-5208545EA689}"/>
              </a:ext>
            </a:extLst>
          </p:cNvPr>
          <p:cNvSpPr txBox="1"/>
          <p:nvPr/>
        </p:nvSpPr>
        <p:spPr>
          <a:xfrm>
            <a:off x="832428" y="4050011"/>
            <a:ext cx="6149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분야에서도 이와 같은 서비스를 적용 시켜 사람들의 니즈를 </a:t>
            </a:r>
            <a:endParaRPr lang="en-US" altLang="ko-KR" sz="1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파악하고 충족시키는 사람이 되고 싶다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“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6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6E2554-5270-41DD-950E-87152A2364E5}"/>
              </a:ext>
            </a:extLst>
          </p:cNvPr>
          <p:cNvSpPr/>
          <p:nvPr/>
        </p:nvSpPr>
        <p:spPr>
          <a:xfrm>
            <a:off x="771787" y="1686188"/>
            <a:ext cx="10905688" cy="4810356"/>
          </a:xfrm>
          <a:prstGeom prst="rect">
            <a:avLst/>
          </a:prstGeom>
          <a:noFill/>
          <a:ln w="15875"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DA9E14-D599-439F-8CD1-CA27BB8D7486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B1626E-16B8-438E-9EDC-36B8B217DFF8}"/>
              </a:ext>
            </a:extLst>
          </p:cNvPr>
          <p:cNvSpPr txBox="1"/>
          <p:nvPr/>
        </p:nvSpPr>
        <p:spPr>
          <a:xfrm>
            <a:off x="5013838" y="1433848"/>
            <a:ext cx="2360299" cy="369332"/>
          </a:xfrm>
          <a:prstGeom prst="rect">
            <a:avLst/>
          </a:prstGeom>
          <a:solidFill>
            <a:srgbClr val="668EFD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활동 현황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E382398-7DEC-4E04-BCCE-14BCB59E3FC3}"/>
              </a:ext>
            </a:extLst>
          </p:cNvPr>
          <p:cNvGrpSpPr/>
          <p:nvPr/>
        </p:nvGrpSpPr>
        <p:grpSpPr>
          <a:xfrm>
            <a:off x="988564" y="1925635"/>
            <a:ext cx="11567522" cy="4412214"/>
            <a:chOff x="902300" y="1866148"/>
            <a:chExt cx="11567522" cy="4412214"/>
          </a:xfrm>
        </p:grpSpPr>
        <p:pic>
          <p:nvPicPr>
            <p:cNvPr id="12" name="그림 개체 틀 10">
              <a:extLst>
                <a:ext uri="{FF2B5EF4-FFF2-40B4-BE49-F238E27FC236}">
                  <a16:creationId xmlns:a16="http://schemas.microsoft.com/office/drawing/2014/main" id="{655D9072-1ED4-460E-8400-D67A7ED20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r="2808"/>
            <a:stretch>
              <a:fillRect/>
            </a:stretch>
          </p:blipFill>
          <p:spPr>
            <a:xfrm rot="5400000">
              <a:off x="1609703" y="1263562"/>
              <a:ext cx="1722148" cy="2927320"/>
            </a:xfrm>
            <a:prstGeom prst="rect">
              <a:avLst/>
            </a:prstGeom>
          </p:spPr>
        </p:pic>
        <p:pic>
          <p:nvPicPr>
            <p:cNvPr id="14" name="그림 개체 틀 20">
              <a:extLst>
                <a:ext uri="{FF2B5EF4-FFF2-40B4-BE49-F238E27FC236}">
                  <a16:creationId xmlns:a16="http://schemas.microsoft.com/office/drawing/2014/main" id="{1F1B1BFB-33DC-46B7-B8BF-BC3E40B2C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6" b="2766"/>
            <a:stretch>
              <a:fillRect/>
            </a:stretch>
          </p:blipFill>
          <p:spPr>
            <a:xfrm>
              <a:off x="8303656" y="4107703"/>
              <a:ext cx="2986044" cy="1822997"/>
            </a:xfrm>
            <a:prstGeom prst="rect">
              <a:avLst/>
            </a:prstGeom>
          </p:spPr>
        </p:pic>
        <p:pic>
          <p:nvPicPr>
            <p:cNvPr id="16" name="그림 개체 틀 14">
              <a:extLst>
                <a:ext uri="{FF2B5EF4-FFF2-40B4-BE49-F238E27FC236}">
                  <a16:creationId xmlns:a16="http://schemas.microsoft.com/office/drawing/2014/main" id="{146B16ED-3379-4083-9B28-65861151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8" b="2808"/>
            <a:stretch>
              <a:fillRect/>
            </a:stretch>
          </p:blipFill>
          <p:spPr>
            <a:xfrm>
              <a:off x="8303657" y="1866149"/>
              <a:ext cx="2962758" cy="17398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D3BDD-4C84-45E2-8061-58F3DC54B4E5}"/>
                </a:ext>
              </a:extLst>
            </p:cNvPr>
            <p:cNvSpPr txBox="1"/>
            <p:nvPr/>
          </p:nvSpPr>
          <p:spPr>
            <a:xfrm>
              <a:off x="902300" y="3689888"/>
              <a:ext cx="3340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브레인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스토밍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기간 및 세부내용 정하기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27387D-94F4-42E4-8356-126230F87D34}"/>
                </a:ext>
              </a:extLst>
            </p:cNvPr>
            <p:cNvSpPr txBox="1"/>
            <p:nvPr/>
          </p:nvSpPr>
          <p:spPr>
            <a:xfrm>
              <a:off x="1226222" y="5930699"/>
              <a:ext cx="3580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   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크롤링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범위 및 기간 논의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8A48D5-8919-405B-AC1D-FBF76641D4C4}"/>
                </a:ext>
              </a:extLst>
            </p:cNvPr>
            <p:cNvSpPr txBox="1"/>
            <p:nvPr/>
          </p:nvSpPr>
          <p:spPr>
            <a:xfrm>
              <a:off x="8504409" y="3674498"/>
              <a:ext cx="344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자연어 처리 과정</a:t>
              </a: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(</a:t>
              </a:r>
              <a:r>
                <a:rPr lang="ko-KR" altLang="en-US" sz="1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불용어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사전</a:t>
              </a: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22742E-9697-4881-B9AA-130477AE2965}"/>
                </a:ext>
              </a:extLst>
            </p:cNvPr>
            <p:cNvSpPr txBox="1"/>
            <p:nvPr/>
          </p:nvSpPr>
          <p:spPr>
            <a:xfrm>
              <a:off x="5485963" y="3674498"/>
              <a:ext cx="2927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계획 구체화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74BA66-9FA9-4C29-BD95-8389DD47A6A2}"/>
                </a:ext>
              </a:extLst>
            </p:cNvPr>
            <p:cNvSpPr txBox="1"/>
            <p:nvPr/>
          </p:nvSpPr>
          <p:spPr>
            <a:xfrm>
              <a:off x="8889307" y="5970585"/>
              <a:ext cx="3580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시스템 실현 모델 구상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512E72-D580-48A6-AB97-8553E32B0C9F}"/>
                </a:ext>
              </a:extLst>
            </p:cNvPr>
            <p:cNvSpPr txBox="1"/>
            <p:nvPr/>
          </p:nvSpPr>
          <p:spPr>
            <a:xfrm>
              <a:off x="5036250" y="5930700"/>
              <a:ext cx="3580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키워드 추출</a:t>
              </a: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및 특징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분석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92FA17-F4B7-44E3-A800-0B40890B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117" y="4134330"/>
              <a:ext cx="2923990" cy="172858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7F524E9-6F81-4C3D-B4DF-1314FC22D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359" y="4134330"/>
              <a:ext cx="3085288" cy="17285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FE7563-5FB1-41B5-824B-FBBC6D9F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866" y="1866148"/>
              <a:ext cx="2853471" cy="17285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F245CE-1CAA-44C4-B73E-29B1B570B1A4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4177275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DA9E14-D599-439F-8CD1-CA27BB8D7486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4333AB-1FA6-41FA-9A01-993585D906B7}"/>
              </a:ext>
            </a:extLst>
          </p:cNvPr>
          <p:cNvSpPr txBox="1"/>
          <p:nvPr/>
        </p:nvSpPr>
        <p:spPr>
          <a:xfrm>
            <a:off x="2152835" y="363932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참고 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68261-2939-434E-B0F8-14662B600478}"/>
              </a:ext>
            </a:extLst>
          </p:cNvPr>
          <p:cNvSpPr txBox="1"/>
          <p:nvPr/>
        </p:nvSpPr>
        <p:spPr>
          <a:xfrm>
            <a:off x="143647" y="240971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마무리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E2E3D-4C11-4133-8034-461F9F776D39}"/>
              </a:ext>
            </a:extLst>
          </p:cNvPr>
          <p:cNvSpPr txBox="1"/>
          <p:nvPr/>
        </p:nvSpPr>
        <p:spPr>
          <a:xfrm>
            <a:off x="674362" y="1319259"/>
            <a:ext cx="9401150" cy="1425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Code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참고 </a:t>
            </a:r>
            <a:endParaRPr lang="en-US" altLang="ko-KR" sz="15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3"/>
              </a:rPr>
              <a:t>https://github.com/donghwan2/Crawling-World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4"/>
              </a:rPr>
              <a:t>https://github.com/jmins33/OTT_project/tree/2c0473390c7a4d4b2c1f026a1ccf2da3b173df20/Code/twitter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5"/>
              </a:rPr>
              <a:t>https://codlingual.tistory.com/10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6"/>
              </a:rPr>
              <a:t>https://bumcrush.tistory.com/155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5CAD3-D67B-484A-B735-4802AAF3EC8E}"/>
              </a:ext>
            </a:extLst>
          </p:cNvPr>
          <p:cNvSpPr txBox="1"/>
          <p:nvPr/>
        </p:nvSpPr>
        <p:spPr>
          <a:xfrm>
            <a:off x="674362" y="2821503"/>
            <a:ext cx="12264783" cy="16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관련 기사</a:t>
            </a:r>
            <a:endParaRPr lang="en-US" altLang="ko-KR" sz="15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</a:t>
            </a:r>
            <a:r>
              <a:rPr lang="ko-KR" altLang="en-US" sz="11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강은성기자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OTT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전성시대 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'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고민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'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빠진 이용자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…"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도대체 몇개나 구독해야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?“,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서울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=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뉴스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1,2020-01-28,1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면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7"/>
              </a:rPr>
              <a:t>https://www.news1.kr/articles/?3825843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이지은 기자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(ICT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라이프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방구석에서 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 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무료로 본다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?, 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뉴스토마토</a:t>
            </a:r>
            <a:r>
              <a:rPr lang="en-US" altLang="ko-KR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2020-05-29, 1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면 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8"/>
              </a:rPr>
              <a:t>http://www.newstomato.com/ReadNews.aspx?no=974793</a:t>
            </a:r>
            <a:endParaRPr lang="en-US" altLang="ko-KR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박구원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기자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넘치는 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OTT,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옥석 고르기 돌입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...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경쟁력은 ‘국산 콘텐츠’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한국일보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2019-09-11,1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면 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9"/>
              </a:rPr>
              <a:t>https://www.hankookilbo.com/News/Read/201909101726386799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여용준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기자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MBTI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결과로 보는 나에게 맞는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플랫폼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이뉴스투데이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2020-06-26, 1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면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10"/>
              </a:rPr>
              <a:t>https://www.enewstoday.co.kr/news/articleView.html?idxno=1396505</a:t>
            </a:r>
            <a:endParaRPr lang="en-US" altLang="ko-KR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50D5E-553B-4B97-9EE9-D97F61AB2B5E}"/>
              </a:ext>
            </a:extLst>
          </p:cNvPr>
          <p:cNvSpPr txBox="1"/>
          <p:nvPr/>
        </p:nvSpPr>
        <p:spPr>
          <a:xfrm>
            <a:off x="674362" y="4317926"/>
            <a:ext cx="8664936" cy="2441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 </a:t>
            </a:r>
            <a:r>
              <a:rPr lang="ko-KR" altLang="en-US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논문</a:t>
            </a:r>
            <a:endParaRPr lang="en-US" altLang="ko-KR" sz="15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서비스의 콘텐츠 추천 기능 사용자경험 개선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한국콘텐츠학회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종합학술대회 논문집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(2019)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11"/>
              </a:rPr>
              <a:t>https://www.dbpia.co.kr/journal/articleDetail?nodeId=NODE08735556</a:t>
            </a:r>
            <a:endParaRPr lang="en-US" altLang="ko-KR" sz="11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텍스트 마이닝에 기반한 효과적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서비스 컨텐츠 탐사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 ‘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만개의 </a:t>
            </a: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레서피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"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사례 분석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한국소통학회 학술대회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(2020)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12"/>
              </a:rPr>
              <a:t>https://www.happycampus.com/paper-doc/24748005/</a:t>
            </a:r>
            <a:endParaRPr lang="en-US" altLang="ko-KR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통해 제공되는 콘텐츠 특성에 관한 연구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이용자 특성과 이용 장소를 중심으로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." </a:t>
            </a: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한국콘텐츠학회논문지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(2018)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13"/>
              </a:rPr>
              <a:t>http://www.dbpia.co.kr/journal/articleDetail?nodeId=NODE07406885&amp;language=ko_KR</a:t>
            </a:r>
            <a:endParaRPr lang="en-US" altLang="ko-KR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신선경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박주연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 (2020). 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국내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OTT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서비스 이용자의 기대와 충족 분석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기대가치이론을 중심으로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 </a:t>
            </a:r>
            <a:r>
              <a:rPr lang="ko-KR" altLang="en-US" sz="1100" dirty="0" err="1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한국방송학보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 34(2), 44-75 </a:t>
            </a:r>
            <a:r>
              <a:rPr lang="en-US" altLang="ko-KR" sz="11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hlinkClick r:id="rId14"/>
              </a:rPr>
              <a:t>https://www.dbpia.co.kr/Journal/articleDetail?nodeId=NODE09320927</a:t>
            </a:r>
            <a:endParaRPr lang="en-US" altLang="ko-KR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807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6236" y="4133741"/>
            <a:ext cx="2306028" cy="5147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D5913-4104-4F0E-A3DA-E633DA6DBFA8}"/>
              </a:ext>
            </a:extLst>
          </p:cNvPr>
          <p:cNvSpPr/>
          <p:nvPr/>
        </p:nvSpPr>
        <p:spPr>
          <a:xfrm>
            <a:off x="8736236" y="4188533"/>
            <a:ext cx="3251200" cy="187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 방안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아쉬운 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발전 방향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소감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문헌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F8D5B-62CB-48F8-BCE4-FAC21ED0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239791-A188-48E0-A463-D88BA7A23C64}"/>
              </a:ext>
            </a:extLst>
          </p:cNvPr>
          <p:cNvSpPr txBox="1"/>
          <p:nvPr/>
        </p:nvSpPr>
        <p:spPr>
          <a:xfrm>
            <a:off x="3528291" y="2648071"/>
            <a:ext cx="57634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A7FEA6-7384-48BF-96D1-CFF8C0ECA038}"/>
              </a:ext>
            </a:extLst>
          </p:cNvPr>
          <p:cNvCxnSpPr>
            <a:cxnSpLocks/>
          </p:cNvCxnSpPr>
          <p:nvPr/>
        </p:nvCxnSpPr>
        <p:spPr>
          <a:xfrm flipV="1">
            <a:off x="0" y="1048624"/>
            <a:ext cx="12189204" cy="83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34D572-9C1A-4596-A1D0-E19B9918A3BA}"/>
              </a:ext>
            </a:extLst>
          </p:cNvPr>
          <p:cNvCxnSpPr>
            <a:cxnSpLocks/>
          </p:cNvCxnSpPr>
          <p:nvPr/>
        </p:nvCxnSpPr>
        <p:spPr>
          <a:xfrm flipV="1">
            <a:off x="2796" y="5809376"/>
            <a:ext cx="12189204" cy="83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89F28D-1551-4703-AF63-53E7B254CA5B}"/>
              </a:ext>
            </a:extLst>
          </p:cNvPr>
          <p:cNvSpPr txBox="1"/>
          <p:nvPr/>
        </p:nvSpPr>
        <p:spPr>
          <a:xfrm>
            <a:off x="4424218" y="3695896"/>
            <a:ext cx="5227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NLP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 개인 맞춤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추천 시스템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4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A52292-4074-405E-B1F1-0880F9C7BAE5}"/>
              </a:ext>
            </a:extLst>
          </p:cNvPr>
          <p:cNvSpPr/>
          <p:nvPr/>
        </p:nvSpPr>
        <p:spPr>
          <a:xfrm>
            <a:off x="0" y="936652"/>
            <a:ext cx="6000609" cy="5921348"/>
          </a:xfrm>
          <a:prstGeom prst="rect">
            <a:avLst/>
          </a:prstGeom>
          <a:solidFill>
            <a:srgbClr val="BACC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u="sng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0B4F64-8FE6-4F19-B956-E411C3C88222}"/>
              </a:ext>
            </a:extLst>
          </p:cNvPr>
          <p:cNvSpPr txBox="1"/>
          <p:nvPr/>
        </p:nvSpPr>
        <p:spPr>
          <a:xfrm>
            <a:off x="938363" y="1774345"/>
            <a:ext cx="429183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OTT 전성시대 '고민' 빠진 이용자 …</a:t>
            </a:r>
            <a:endParaRPr lang="en-US" altLang="ko-KR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"도대체 몇 개나 구독해야?"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FA537E-029D-471B-9648-49040559E1B7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4656B7-B566-4217-99B8-377C61004220}"/>
              </a:ext>
            </a:extLst>
          </p:cNvPr>
          <p:cNvCxnSpPr>
            <a:cxnSpLocks/>
          </p:cNvCxnSpPr>
          <p:nvPr/>
        </p:nvCxnSpPr>
        <p:spPr>
          <a:xfrm flipV="1">
            <a:off x="0" y="929767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0F47A-4FE9-4B47-8A94-758703633443}"/>
              </a:ext>
            </a:extLst>
          </p:cNvPr>
          <p:cNvSpPr txBox="1"/>
          <p:nvPr/>
        </p:nvSpPr>
        <p:spPr>
          <a:xfrm>
            <a:off x="9084946" y="5000432"/>
            <a:ext cx="490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4000" u="sng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49EF-7D5D-4239-892D-A51AC5829A2E}"/>
              </a:ext>
            </a:extLst>
          </p:cNvPr>
          <p:cNvSpPr txBox="1"/>
          <p:nvPr/>
        </p:nvSpPr>
        <p:spPr>
          <a:xfrm>
            <a:off x="571003" y="4812433"/>
            <a:ext cx="485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다수의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동시 이용보다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668EF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제한된 개수의 서비스 이용 선호</a:t>
            </a:r>
            <a:r>
              <a:rPr lang="en-US" altLang="ko-KR" dirty="0">
                <a:solidFill>
                  <a:srgbClr val="668EF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5D3B3-BD86-4BFD-B543-41E12322948C}"/>
              </a:ext>
            </a:extLst>
          </p:cNvPr>
          <p:cNvSpPr txBox="1"/>
          <p:nvPr/>
        </p:nvSpPr>
        <p:spPr>
          <a:xfrm>
            <a:off x="770357" y="3345157"/>
            <a:ext cx="429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“OTT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복수 이용 시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668EF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피로도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</a:t>
            </a:r>
            <a:r>
              <a:rPr lang="ko-KR" altLang="en-US" dirty="0">
                <a:solidFill>
                  <a:srgbClr val="668EF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경제적 부담감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A712DAD-87D8-4458-8CE0-80A3526460D4}"/>
              </a:ext>
            </a:extLst>
          </p:cNvPr>
          <p:cNvSpPr/>
          <p:nvPr/>
        </p:nvSpPr>
        <p:spPr>
          <a:xfrm>
            <a:off x="7244478" y="1851811"/>
            <a:ext cx="3848874" cy="38637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8AFCF8-F2F4-4018-A95D-388E03F50835}"/>
              </a:ext>
            </a:extLst>
          </p:cNvPr>
          <p:cNvSpPr txBox="1"/>
          <p:nvPr/>
        </p:nvSpPr>
        <p:spPr>
          <a:xfrm>
            <a:off x="2725050" y="4044256"/>
            <a:ext cx="718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+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584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] 마스크 착용 플랫 캐릭터 일러스트 공유">
            <a:extLst>
              <a:ext uri="{FF2B5EF4-FFF2-40B4-BE49-F238E27FC236}">
                <a16:creationId xmlns:a16="http://schemas.microsoft.com/office/drawing/2014/main" id="{6DD6EBB5-4241-4691-B183-954F638A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74" y="1349982"/>
            <a:ext cx="4449869" cy="153686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2C6F14-9A53-4C06-8E8E-DDBB4B7DC910}"/>
              </a:ext>
            </a:extLst>
          </p:cNvPr>
          <p:cNvSpPr/>
          <p:nvPr/>
        </p:nvSpPr>
        <p:spPr>
          <a:xfrm>
            <a:off x="1" y="2747052"/>
            <a:ext cx="6095999" cy="1307745"/>
          </a:xfrm>
          <a:prstGeom prst="rect">
            <a:avLst/>
          </a:prstGeom>
          <a:solidFill>
            <a:srgbClr val="668EF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8616EB-8FA8-4B1C-923C-C204464B315A}"/>
              </a:ext>
            </a:extLst>
          </p:cNvPr>
          <p:cNvSpPr/>
          <p:nvPr/>
        </p:nvSpPr>
        <p:spPr>
          <a:xfrm>
            <a:off x="5934269" y="917179"/>
            <a:ext cx="6257731" cy="5962593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4656B7-B566-4217-99B8-377C61004220}"/>
              </a:ext>
            </a:extLst>
          </p:cNvPr>
          <p:cNvCxnSpPr>
            <a:cxnSpLocks/>
          </p:cNvCxnSpPr>
          <p:nvPr/>
        </p:nvCxnSpPr>
        <p:spPr>
          <a:xfrm flipV="1">
            <a:off x="0" y="917179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DAAADA-0B50-4705-B525-1BEA009CE785}"/>
              </a:ext>
            </a:extLst>
          </p:cNvPr>
          <p:cNvSpPr txBox="1"/>
          <p:nvPr/>
        </p:nvSpPr>
        <p:spPr>
          <a:xfrm>
            <a:off x="1510516" y="2969048"/>
            <a:ext cx="3305457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코로나 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 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endParaRPr lang="en-US" altLang="ko-KR" sz="1333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국내 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시장 점유율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33" dirty="0" err="1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언급량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증가</a:t>
            </a:r>
          </a:p>
          <a:p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2329C-7506-4828-B80C-947808CC9D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4" y="4209490"/>
            <a:ext cx="4195911" cy="227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E163E-53FE-4A9E-B0B3-F5BD35AED0C7}"/>
              </a:ext>
            </a:extLst>
          </p:cNvPr>
          <p:cNvSpPr txBox="1"/>
          <p:nvPr/>
        </p:nvSpPr>
        <p:spPr>
          <a:xfrm>
            <a:off x="358790" y="3429693"/>
            <a:ext cx="5608908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국내외 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OTT</a:t>
            </a:r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예기치 않은 호재 야기</a:t>
            </a:r>
            <a:endParaRPr lang="en-US" altLang="ko-KR" sz="1400" dirty="0">
              <a:solidFill>
                <a:srgbClr val="00206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1333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558BB4-7362-4C04-88C8-C7CC17DF2840}"/>
              </a:ext>
            </a:extLst>
          </p:cNvPr>
          <p:cNvSpPr/>
          <p:nvPr/>
        </p:nvSpPr>
        <p:spPr>
          <a:xfrm>
            <a:off x="6683458" y="2069524"/>
            <a:ext cx="4810179" cy="123440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5C335-3055-4C8D-9EA4-60300D331ED3}"/>
              </a:ext>
            </a:extLst>
          </p:cNvPr>
          <p:cNvSpPr txBox="1"/>
          <p:nvPr/>
        </p:nvSpPr>
        <p:spPr>
          <a:xfrm>
            <a:off x="6983410" y="2127468"/>
            <a:ext cx="4305987" cy="1118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사회적 거리두기로 인한 </a:t>
            </a:r>
            <a:endParaRPr lang="en-US" altLang="ko-KR" sz="3334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334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집콕</a:t>
            </a:r>
            <a:r>
              <a:rPr lang="ko-KR" altLang="en-US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문화 유행</a:t>
            </a:r>
            <a:r>
              <a:rPr lang="en-US" altLang="ko-KR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3334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988D349E-CD76-4901-ACE1-EF7B31ACA6E0}"/>
              </a:ext>
            </a:extLst>
          </p:cNvPr>
          <p:cNvGraphicFramePr/>
          <p:nvPr/>
        </p:nvGraphicFramePr>
        <p:xfrm>
          <a:off x="6683458" y="3574857"/>
          <a:ext cx="5040907" cy="279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DF2D4F-2D4A-46E6-B7FD-D21493862DD7}"/>
              </a:ext>
            </a:extLst>
          </p:cNvPr>
          <p:cNvSpPr txBox="1"/>
          <p:nvPr/>
        </p:nvSpPr>
        <p:spPr>
          <a:xfrm>
            <a:off x="10027254" y="4131127"/>
            <a:ext cx="18630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15.7%</a:t>
            </a:r>
            <a:r>
              <a:rPr lang="en-US" altLang="ko-KR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</a:t>
            </a:r>
            <a:r>
              <a:rPr lang="en-US" altLang="ko-KR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7FBDF0-0420-45CE-B797-F7942880BB92}"/>
              </a:ext>
            </a:extLst>
          </p:cNvPr>
          <p:cNvSpPr txBox="1"/>
          <p:nvPr/>
        </p:nvSpPr>
        <p:spPr>
          <a:xfrm>
            <a:off x="9440068" y="6639109"/>
            <a:ext cx="26300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2020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글로벌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시장 규모조사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문화체육관광부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28D4D7-87A8-4C8F-B0C9-47541004F8B7}"/>
              </a:ext>
            </a:extLst>
          </p:cNvPr>
          <p:cNvSpPr/>
          <p:nvPr/>
        </p:nvSpPr>
        <p:spPr>
          <a:xfrm rot="19171343">
            <a:off x="8617703" y="4627170"/>
            <a:ext cx="1417711" cy="11535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C2253-EC3A-4100-8C84-7CE084DDAEEE}"/>
              </a:ext>
            </a:extLst>
          </p:cNvPr>
          <p:cNvSpPr txBox="1"/>
          <p:nvPr/>
        </p:nvSpPr>
        <p:spPr>
          <a:xfrm>
            <a:off x="6600332" y="4213233"/>
            <a:ext cx="269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수요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기존 대비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B6A2-DB80-4C3F-B493-1D957CB5AFD7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368077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4656B7-B566-4217-99B8-377C61004220}"/>
              </a:ext>
            </a:extLst>
          </p:cNvPr>
          <p:cNvCxnSpPr>
            <a:cxnSpLocks/>
          </p:cNvCxnSpPr>
          <p:nvPr/>
        </p:nvCxnSpPr>
        <p:spPr>
          <a:xfrm flipV="1">
            <a:off x="0" y="917179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1DB6A2-DB80-4C3F-B493-1D957CB5AFD7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53EE5-58E4-4947-8A78-0109DE125866}"/>
              </a:ext>
            </a:extLst>
          </p:cNvPr>
          <p:cNvSpPr txBox="1"/>
          <p:nvPr/>
        </p:nvSpPr>
        <p:spPr>
          <a:xfrm>
            <a:off x="2540763" y="365443"/>
            <a:ext cx="309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개념도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0C4524-7639-43FE-9CDA-F2E5CC5CB471}"/>
              </a:ext>
            </a:extLst>
          </p:cNvPr>
          <p:cNvSpPr/>
          <p:nvPr/>
        </p:nvSpPr>
        <p:spPr>
          <a:xfrm>
            <a:off x="578501" y="1777155"/>
            <a:ext cx="2608446" cy="535619"/>
          </a:xfrm>
          <a:prstGeom prst="round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기획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CF73EA6-E765-4D3D-B156-E31E06EBE6BE}"/>
              </a:ext>
            </a:extLst>
          </p:cNvPr>
          <p:cNvSpPr/>
          <p:nvPr/>
        </p:nvSpPr>
        <p:spPr>
          <a:xfrm>
            <a:off x="578501" y="3473942"/>
            <a:ext cx="2608446" cy="535619"/>
          </a:xfrm>
          <a:prstGeom prst="round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진행과정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99C53A3-94C5-41B2-A36E-CEA8E5DDDC68}"/>
              </a:ext>
            </a:extLst>
          </p:cNvPr>
          <p:cNvSpPr/>
          <p:nvPr/>
        </p:nvSpPr>
        <p:spPr>
          <a:xfrm>
            <a:off x="578207" y="5239959"/>
            <a:ext cx="2608446" cy="541947"/>
          </a:xfrm>
          <a:prstGeom prst="roundRect">
            <a:avLst/>
          </a:prstGeom>
          <a:solidFill>
            <a:srgbClr val="668EFD"/>
          </a:solidFill>
          <a:ln>
            <a:solidFill>
              <a:srgbClr val="66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결과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48D0DF8-2767-4055-A4AC-633B6B85EADD}"/>
              </a:ext>
            </a:extLst>
          </p:cNvPr>
          <p:cNvSpPr/>
          <p:nvPr/>
        </p:nvSpPr>
        <p:spPr>
          <a:xfrm>
            <a:off x="4315733" y="2840523"/>
            <a:ext cx="2817102" cy="1760401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1200" kern="1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유저 리뷰</a:t>
            </a:r>
            <a:r>
              <a:rPr lang="en-US" altLang="ko-KR" sz="1200" kern="1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/</a:t>
            </a:r>
            <a:r>
              <a:rPr lang="ko-KR" altLang="en-US" sz="1200" kern="1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유저 특성</a:t>
            </a:r>
            <a:r>
              <a:rPr lang="en-US" altLang="ko-KR" sz="1200" kern="1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/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플랫폼</a:t>
            </a:r>
            <a:r>
              <a:rPr lang="en-US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별 </a:t>
            </a:r>
            <a:endParaRPr lang="en-US" altLang="ko-KR" sz="1200" kern="1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주력 콘텐</a:t>
            </a:r>
            <a:r>
              <a:rPr lang="ko-KR" altLang="en-US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츠 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데이터 수집</a:t>
            </a:r>
          </a:p>
          <a:p>
            <a:pPr marL="171450" indent="-1714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유형 데이터</a:t>
            </a:r>
            <a:r>
              <a:rPr lang="ko-KR" altLang="en-US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별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최다</a:t>
            </a:r>
            <a:r>
              <a:rPr lang="en-US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R" sz="1200" kern="1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빈도어</a:t>
            </a:r>
            <a:r>
              <a:rPr lang="ko-KR" altLang="ko-KR" sz="1200" kern="1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추출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</a:t>
            </a:r>
            <a:r>
              <a:rPr lang="ko-KR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 플랫폼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별 우위성</a:t>
            </a:r>
            <a:r>
              <a:rPr lang="en-US" altLang="ko-KR" sz="1600" kern="1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     </a:t>
            </a:r>
            <a:r>
              <a:rPr lang="ko-KR" altLang="en-US" sz="1600" kern="1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및</a:t>
            </a:r>
            <a:r>
              <a:rPr lang="ko-KR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유저 특성 매칭</a:t>
            </a:r>
            <a:endParaRPr lang="ko-KR" altLang="ko-KR" sz="1600" kern="100" dirty="0">
              <a:solidFill>
                <a:srgbClr val="C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F1F6F96-A232-4F69-9BF2-1240F1BF598D}"/>
              </a:ext>
            </a:extLst>
          </p:cNvPr>
          <p:cNvSpPr/>
          <p:nvPr/>
        </p:nvSpPr>
        <p:spPr>
          <a:xfrm>
            <a:off x="8035906" y="4696637"/>
            <a:ext cx="2608446" cy="1750511"/>
          </a:xfrm>
          <a:prstGeom prst="roundRect">
            <a:avLst/>
          </a:prstGeom>
          <a:noFill/>
          <a:ln w="762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45FA03-BCA6-4070-BDED-AC5F9E8201DA}"/>
              </a:ext>
            </a:extLst>
          </p:cNvPr>
          <p:cNvSpPr/>
          <p:nvPr/>
        </p:nvSpPr>
        <p:spPr>
          <a:xfrm>
            <a:off x="8009221" y="2840523"/>
            <a:ext cx="2608446" cy="1760401"/>
          </a:xfrm>
          <a:prstGeom prst="roundRect">
            <a:avLst/>
          </a:prstGeom>
          <a:noFill/>
          <a:ln w="666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0148A3D-F45F-4058-BF4D-A859EC81C7E1}"/>
              </a:ext>
            </a:extLst>
          </p:cNvPr>
          <p:cNvSpPr/>
          <p:nvPr/>
        </p:nvSpPr>
        <p:spPr>
          <a:xfrm>
            <a:off x="8018847" y="1158968"/>
            <a:ext cx="2608446" cy="1592107"/>
          </a:xfrm>
          <a:prstGeom prst="roundRect">
            <a:avLst/>
          </a:prstGeom>
          <a:noFill/>
          <a:ln w="76200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근거 기사 사진이나 그래프첨부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5848D11-9531-4338-9854-1C004E860A8A}"/>
              </a:ext>
            </a:extLst>
          </p:cNvPr>
          <p:cNvSpPr/>
          <p:nvPr/>
        </p:nvSpPr>
        <p:spPr>
          <a:xfrm>
            <a:off x="4315733" y="1158968"/>
            <a:ext cx="2766202" cy="1595467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OTT</a:t>
            </a: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플랫폼 개수의 급증 </a:t>
            </a:r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3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단일 플랫폼 서비스 이용 선호</a:t>
            </a:r>
            <a:r>
              <a:rPr lang="en-US" altLang="ko-KR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3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OTT </a:t>
            </a: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복수 이용 시 </a:t>
            </a:r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피로도 및 경제적 부담감 발생</a:t>
            </a:r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 </a:t>
            </a:r>
            <a:r>
              <a:rPr lang="ko-KR" altLang="en-US" sz="1600" kern="1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유저</a:t>
            </a:r>
            <a:r>
              <a:rPr lang="ko-KR" altLang="en-US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선택에 혼란 가중</a:t>
            </a:r>
            <a:endParaRPr lang="en-US" altLang="ko-KR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B5D6E27-7E2D-4FAB-9F67-4CDABD84C181}"/>
              </a:ext>
            </a:extLst>
          </p:cNvPr>
          <p:cNvSpPr/>
          <p:nvPr/>
        </p:nvSpPr>
        <p:spPr>
          <a:xfrm>
            <a:off x="4315732" y="4687012"/>
            <a:ext cx="2817101" cy="1753870"/>
          </a:xfrm>
          <a:prstGeom prst="roundRect">
            <a:avLst/>
          </a:prstGeom>
          <a:solidFill>
            <a:srgbClr val="668E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우위에 대한 선호도를 바탕으로 </a:t>
            </a:r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추천서비스 개발 및 구현</a:t>
            </a:r>
            <a:endParaRPr lang="en-US" altLang="ko-KR" sz="1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2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 </a:t>
            </a:r>
            <a:r>
              <a:rPr lang="ko-KR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⇒ 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rgbClr val="C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anose="020B0604020202020204" pitchFamily="34" charset="0"/>
              </a:rPr>
              <a:t>유저</a:t>
            </a:r>
            <a:r>
              <a:rPr lang="ko-KR" altLang="en-US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불편 해결 및 </a:t>
            </a:r>
            <a:endParaRPr lang="en-US" altLang="ko-KR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    </a:t>
            </a:r>
            <a:r>
              <a:rPr lang="ko-KR" altLang="en-US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만족도 향상</a:t>
            </a: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849F9B0C-0295-4673-9DB0-7E0ECBE92749}"/>
              </a:ext>
            </a:extLst>
          </p:cNvPr>
          <p:cNvSpPr/>
          <p:nvPr/>
        </p:nvSpPr>
        <p:spPr>
          <a:xfrm>
            <a:off x="1642092" y="2440458"/>
            <a:ext cx="481263" cy="866273"/>
          </a:xfrm>
          <a:prstGeom prst="downArrow">
            <a:avLst/>
          </a:prstGeom>
          <a:solidFill>
            <a:schemeClr val="bg1"/>
          </a:solidFill>
          <a:ln w="412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662DEE2D-3FAC-4C2E-9A1C-004FD5A1EED4}"/>
              </a:ext>
            </a:extLst>
          </p:cNvPr>
          <p:cNvSpPr/>
          <p:nvPr/>
        </p:nvSpPr>
        <p:spPr>
          <a:xfrm>
            <a:off x="1650113" y="4171400"/>
            <a:ext cx="481263" cy="866273"/>
          </a:xfrm>
          <a:prstGeom prst="downArrow">
            <a:avLst/>
          </a:prstGeom>
          <a:solidFill>
            <a:schemeClr val="bg1"/>
          </a:solidFill>
          <a:ln w="41275">
            <a:solidFill>
              <a:srgbClr val="668EF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2954487-FA5B-4F3E-AADD-2FDBE7C2BD7A}"/>
              </a:ext>
            </a:extLst>
          </p:cNvPr>
          <p:cNvCxnSpPr>
            <a:stCxn id="25" idx="3"/>
          </p:cNvCxnSpPr>
          <p:nvPr/>
        </p:nvCxnSpPr>
        <p:spPr>
          <a:xfrm flipV="1">
            <a:off x="3186947" y="2044964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71FE843-8792-449C-A8D6-15D821F3F957}"/>
              </a:ext>
            </a:extLst>
          </p:cNvPr>
          <p:cNvCxnSpPr/>
          <p:nvPr/>
        </p:nvCxnSpPr>
        <p:spPr>
          <a:xfrm flipV="1">
            <a:off x="3175717" y="3795159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203BA1-2946-479E-9623-213240078F25}"/>
              </a:ext>
            </a:extLst>
          </p:cNvPr>
          <p:cNvCxnSpPr/>
          <p:nvPr/>
        </p:nvCxnSpPr>
        <p:spPr>
          <a:xfrm flipV="1">
            <a:off x="3183739" y="5516479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0AC5489-BC04-4037-BF31-1FA05AA2D55D}"/>
              </a:ext>
            </a:extLst>
          </p:cNvPr>
          <p:cNvCxnSpPr/>
          <p:nvPr/>
        </p:nvCxnSpPr>
        <p:spPr>
          <a:xfrm flipV="1">
            <a:off x="6910330" y="2043361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5C5AC06-7750-4D40-9E77-5695F2C0ECF4}"/>
              </a:ext>
            </a:extLst>
          </p:cNvPr>
          <p:cNvCxnSpPr/>
          <p:nvPr/>
        </p:nvCxnSpPr>
        <p:spPr>
          <a:xfrm flipV="1">
            <a:off x="6918351" y="5458734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EE191AA-87B2-456A-873B-BAE63B646FCF}"/>
              </a:ext>
            </a:extLst>
          </p:cNvPr>
          <p:cNvCxnSpPr/>
          <p:nvPr/>
        </p:nvCxnSpPr>
        <p:spPr>
          <a:xfrm flipV="1">
            <a:off x="6907120" y="3705319"/>
            <a:ext cx="1128786" cy="1"/>
          </a:xfrm>
          <a:prstGeom prst="line">
            <a:avLst/>
          </a:prstGeom>
          <a:ln w="25400">
            <a:solidFill>
              <a:srgbClr val="668EFD">
                <a:alpha val="3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1BABE7C1-421F-4E40-8111-EA363761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64" y="2858528"/>
            <a:ext cx="1184337" cy="84659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9FD1160-02E1-476E-A503-1027EB6A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603" y="3638158"/>
            <a:ext cx="447559" cy="777580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71A2695-7C93-4B40-A2DB-7E42B9DD6870}"/>
              </a:ext>
            </a:extLst>
          </p:cNvPr>
          <p:cNvSpPr/>
          <p:nvPr/>
        </p:nvSpPr>
        <p:spPr>
          <a:xfrm>
            <a:off x="9502001" y="4342517"/>
            <a:ext cx="682578" cy="1464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</a:t>
            </a:r>
            <a:endParaRPr lang="ko-KR" altLang="en-US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036A1661-F62D-43AC-923A-AD28267C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77" y="2983267"/>
            <a:ext cx="707000" cy="73852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7B4BB23-41C9-4A56-A81A-5518696B4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003" y="3825984"/>
            <a:ext cx="702496" cy="88712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21E1C00-0231-4E31-A9ED-CD14CC4714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1746" r="1648" b="45028"/>
          <a:stretch/>
        </p:blipFill>
        <p:spPr>
          <a:xfrm>
            <a:off x="8133801" y="4917807"/>
            <a:ext cx="2423887" cy="1355907"/>
          </a:xfrm>
          <a:prstGeom prst="rect">
            <a:avLst/>
          </a:prstGeom>
          <a:ln w="50800">
            <a:noFill/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B4F6F8-F157-4252-834A-202951CBC0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5"/>
          <a:stretch/>
        </p:blipFill>
        <p:spPr>
          <a:xfrm>
            <a:off x="8239225" y="1229667"/>
            <a:ext cx="2226083" cy="14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2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] 마스크 착용 플랫 캐릭터 일러스트 공유">
            <a:extLst>
              <a:ext uri="{FF2B5EF4-FFF2-40B4-BE49-F238E27FC236}">
                <a16:creationId xmlns:a16="http://schemas.microsoft.com/office/drawing/2014/main" id="{6DD6EBB5-4241-4691-B183-954F638A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74" y="1349982"/>
            <a:ext cx="4449869" cy="153686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2C6F14-9A53-4C06-8E8E-DDBB4B7DC910}"/>
              </a:ext>
            </a:extLst>
          </p:cNvPr>
          <p:cNvSpPr/>
          <p:nvPr/>
        </p:nvSpPr>
        <p:spPr>
          <a:xfrm>
            <a:off x="1" y="2747052"/>
            <a:ext cx="6095999" cy="1307745"/>
          </a:xfrm>
          <a:prstGeom prst="rect">
            <a:avLst/>
          </a:prstGeom>
          <a:solidFill>
            <a:srgbClr val="668EF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8616EB-8FA8-4B1C-923C-C204464B315A}"/>
              </a:ext>
            </a:extLst>
          </p:cNvPr>
          <p:cNvSpPr/>
          <p:nvPr/>
        </p:nvSpPr>
        <p:spPr>
          <a:xfrm>
            <a:off x="6096001" y="942286"/>
            <a:ext cx="6095999" cy="5937486"/>
          </a:xfrm>
          <a:prstGeom prst="rect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4656B7-B566-4217-99B8-377C61004220}"/>
              </a:ext>
            </a:extLst>
          </p:cNvPr>
          <p:cNvCxnSpPr>
            <a:cxnSpLocks/>
          </p:cNvCxnSpPr>
          <p:nvPr/>
        </p:nvCxnSpPr>
        <p:spPr>
          <a:xfrm flipV="1">
            <a:off x="0" y="929767"/>
            <a:ext cx="12192000" cy="3360"/>
          </a:xfrm>
          <a:prstGeom prst="line">
            <a:avLst/>
          </a:prstGeom>
          <a:ln w="19050">
            <a:solidFill>
              <a:srgbClr val="668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DAAADA-0B50-4705-B525-1BEA009CE785}"/>
              </a:ext>
            </a:extLst>
          </p:cNvPr>
          <p:cNvSpPr txBox="1"/>
          <p:nvPr/>
        </p:nvSpPr>
        <p:spPr>
          <a:xfrm>
            <a:off x="1510516" y="2969048"/>
            <a:ext cx="3305457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코로나 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 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사태 이후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endParaRPr lang="en-US" altLang="ko-KR" sz="1333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국내 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시장점유율과 </a:t>
            </a:r>
            <a:r>
              <a:rPr lang="ko-KR" altLang="en-US" sz="1333" dirty="0" err="1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언급량</a:t>
            </a:r>
            <a:r>
              <a:rPr lang="en-US" altLang="ko-KR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증가</a:t>
            </a:r>
          </a:p>
          <a:p>
            <a:r>
              <a:rPr lang="ko-KR" altLang="en-US" sz="1333" dirty="0">
                <a:solidFill>
                  <a:srgbClr val="00206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2329C-7506-4828-B80C-947808CC9D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4" y="4209490"/>
            <a:ext cx="4195911" cy="227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E163E-53FE-4A9E-B0B3-F5BD35AED0C7}"/>
              </a:ext>
            </a:extLst>
          </p:cNvPr>
          <p:cNvSpPr txBox="1"/>
          <p:nvPr/>
        </p:nvSpPr>
        <p:spPr>
          <a:xfrm>
            <a:off x="249948" y="3536010"/>
            <a:ext cx="5826595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 </a:t>
            </a:r>
            <a:r>
              <a:rPr lang="ko-KR" altLang="en-US" sz="1400" dirty="0" err="1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팬데믹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국내외 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OTT</a:t>
            </a:r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</a:t>
            </a:r>
            <a:r>
              <a:rPr lang="en-US" altLang="ko-KR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예기치 않은 호재 야기</a:t>
            </a:r>
            <a:endParaRPr lang="en-US" altLang="ko-KR" sz="1400" dirty="0">
              <a:solidFill>
                <a:srgbClr val="00206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1333" dirty="0">
              <a:solidFill>
                <a:srgbClr val="00206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558BB4-7362-4C04-88C8-C7CC17DF2840}"/>
              </a:ext>
            </a:extLst>
          </p:cNvPr>
          <p:cNvSpPr/>
          <p:nvPr/>
        </p:nvSpPr>
        <p:spPr>
          <a:xfrm>
            <a:off x="6789910" y="2351847"/>
            <a:ext cx="4810179" cy="123440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6" name="그래픽 15" descr="집 Wi-Fi에서 작업">
            <a:extLst>
              <a:ext uri="{FF2B5EF4-FFF2-40B4-BE49-F238E27FC236}">
                <a16:creationId xmlns:a16="http://schemas.microsoft.com/office/drawing/2014/main" id="{FAAA7A11-34B0-42E7-9DBD-9C6699BEE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6116" y="1212430"/>
            <a:ext cx="1035590" cy="10355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65C335-3055-4C8D-9EA4-60300D331ED3}"/>
              </a:ext>
            </a:extLst>
          </p:cNvPr>
          <p:cNvSpPr txBox="1"/>
          <p:nvPr/>
        </p:nvSpPr>
        <p:spPr>
          <a:xfrm>
            <a:off x="7089862" y="2409791"/>
            <a:ext cx="4305987" cy="1118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사회적 거리두기로 인한 </a:t>
            </a:r>
            <a:endParaRPr lang="en-US" altLang="ko-KR" sz="3334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334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집콕</a:t>
            </a:r>
            <a:r>
              <a:rPr lang="ko-KR" altLang="en-US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문화 유행</a:t>
            </a:r>
            <a:r>
              <a:rPr lang="en-US" altLang="ko-KR" sz="3334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3334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988D349E-CD76-4901-ACE1-EF7B31ACA6E0}"/>
              </a:ext>
            </a:extLst>
          </p:cNvPr>
          <p:cNvGraphicFramePr/>
          <p:nvPr/>
        </p:nvGraphicFramePr>
        <p:xfrm>
          <a:off x="6688663" y="3820570"/>
          <a:ext cx="5040907" cy="279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BDF2D4F-2D4A-46E6-B7FD-D21493862DD7}"/>
              </a:ext>
            </a:extLst>
          </p:cNvPr>
          <p:cNvSpPr txBox="1"/>
          <p:nvPr/>
        </p:nvSpPr>
        <p:spPr>
          <a:xfrm>
            <a:off x="10032459" y="4376840"/>
            <a:ext cx="18630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15.7%</a:t>
            </a:r>
            <a:r>
              <a:rPr lang="en-US" altLang="ko-KR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</a:t>
            </a:r>
            <a:r>
              <a:rPr lang="en-US" altLang="ko-KR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7FBDF0-0420-45CE-B797-F7942880BB92}"/>
              </a:ext>
            </a:extLst>
          </p:cNvPr>
          <p:cNvSpPr txBox="1"/>
          <p:nvPr/>
        </p:nvSpPr>
        <p:spPr>
          <a:xfrm>
            <a:off x="9440068" y="6639109"/>
            <a:ext cx="26300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2020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글로벌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OTT 시장 규모조사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</a:t>
            </a:r>
            <a:r>
              <a:rPr lang="ko-KR" altLang="en-US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문화체육관광부</a:t>
            </a:r>
            <a:r>
              <a:rPr lang="en-US" altLang="ko-KR" sz="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28D4D7-87A8-4C8F-B0C9-47541004F8B7}"/>
              </a:ext>
            </a:extLst>
          </p:cNvPr>
          <p:cNvSpPr/>
          <p:nvPr/>
        </p:nvSpPr>
        <p:spPr>
          <a:xfrm rot="19171343">
            <a:off x="8610624" y="4839565"/>
            <a:ext cx="1417711" cy="15319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C2253-EC3A-4100-8C84-7CE084DDAEEE}"/>
              </a:ext>
            </a:extLst>
          </p:cNvPr>
          <p:cNvSpPr txBox="1"/>
          <p:nvPr/>
        </p:nvSpPr>
        <p:spPr>
          <a:xfrm>
            <a:off x="6605537" y="4458946"/>
            <a:ext cx="269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수요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기존 대비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B6A2-DB80-4C3F-B493-1D957CB5AFD7}"/>
              </a:ext>
            </a:extLst>
          </p:cNvPr>
          <p:cNvSpPr txBox="1"/>
          <p:nvPr/>
        </p:nvSpPr>
        <p:spPr>
          <a:xfrm>
            <a:off x="143647" y="240971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200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추진 배경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759102-2041-4AE1-B50B-589533ED37DB}"/>
              </a:ext>
            </a:extLst>
          </p:cNvPr>
          <p:cNvSpPr/>
          <p:nvPr/>
        </p:nvSpPr>
        <p:spPr>
          <a:xfrm>
            <a:off x="-19457" y="410633"/>
            <a:ext cx="12191999" cy="6111936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CCFF3-00A9-4D0F-A17A-BCCB763808E8}"/>
              </a:ext>
            </a:extLst>
          </p:cNvPr>
          <p:cNvSpPr txBox="1"/>
          <p:nvPr/>
        </p:nvSpPr>
        <p:spPr>
          <a:xfrm>
            <a:off x="2699093" y="3096248"/>
            <a:ext cx="711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NLP 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 기반 유저 및 플랫폼 특성 분석을 이용한 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B3ABB-72CF-4E1E-A441-1B4D0A3A6F1D}"/>
              </a:ext>
            </a:extLst>
          </p:cNvPr>
          <p:cNvSpPr txBox="1"/>
          <p:nvPr/>
        </p:nvSpPr>
        <p:spPr>
          <a:xfrm>
            <a:off x="2596463" y="3626128"/>
            <a:ext cx="742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맞춤 </a:t>
            </a:r>
            <a:r>
              <a:rPr lang="en-US" altLang="ko-KR" sz="3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OTT </a:t>
            </a:r>
            <a:r>
              <a:rPr lang="ko-KR" altLang="en-US" sz="3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플랫폼 추천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B6DBA-0E27-47F4-B08B-8AA1221C898B}"/>
              </a:ext>
            </a:extLst>
          </p:cNvPr>
          <p:cNvSpPr txBox="1"/>
          <p:nvPr/>
        </p:nvSpPr>
        <p:spPr>
          <a:xfrm>
            <a:off x="4823622" y="2198027"/>
            <a:ext cx="326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선정</a:t>
            </a:r>
            <a:r>
              <a:rPr lang="en-US" altLang="ko-KR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3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07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4081</Words>
  <Application>Microsoft Office PowerPoint</Application>
  <PresentationFormat>와이드스크린</PresentationFormat>
  <Paragraphs>1126</Paragraphs>
  <Slides>57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4" baseType="lpstr">
      <vt:lpstr>에스코어 드림 2 ExtraLight</vt:lpstr>
      <vt:lpstr>Wingdings</vt:lpstr>
      <vt:lpstr>Arial</vt:lpstr>
      <vt:lpstr>에스코어 드림 5 Medium</vt:lpstr>
      <vt:lpstr>배달의민족 을지로체 TTF</vt:lpstr>
      <vt:lpstr>에스코어 드림 8 Heavy</vt:lpstr>
      <vt:lpstr>맑은 고딕</vt:lpstr>
      <vt:lpstr>배달의민족 한나체 Air</vt:lpstr>
      <vt:lpstr>나눔바른고딕</vt:lpstr>
      <vt:lpstr>에스코어 드림 3 Light</vt:lpstr>
      <vt:lpstr>에스코어 드림 6 Bold</vt:lpstr>
      <vt:lpstr>배달의민족 한나체 Pro</vt:lpstr>
      <vt:lpstr>함초롬바탕</vt:lpstr>
      <vt:lpstr>에스코어 드림 1 Thin</vt:lpstr>
      <vt:lpstr>에스코어 드림 7 ExtraBold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AISA-23</dc:creator>
  <cp:lastModifiedBy>ASIA_03</cp:lastModifiedBy>
  <cp:revision>121</cp:revision>
  <dcterms:created xsi:type="dcterms:W3CDTF">2020-10-15T09:51:16Z</dcterms:created>
  <dcterms:modified xsi:type="dcterms:W3CDTF">2020-10-16T04:52:16Z</dcterms:modified>
</cp:coreProperties>
</file>